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Prompt Medium"/>
      <p:regular r:id="rId25"/>
    </p:embeddedFont>
    <p:embeddedFont>
      <p:font typeface="Prompt Medium"/>
      <p:regular r:id="rId26"/>
    </p:embeddedFont>
    <p:embeddedFont>
      <p:font typeface="Prompt Medium"/>
      <p:regular r:id="rId27"/>
    </p:embeddedFont>
    <p:embeddedFont>
      <p:font typeface="Prompt Medium"/>
      <p:regular r:id="rId28"/>
    </p:embeddedFont>
    <p:embeddedFont>
      <p:font typeface="Mukta Light"/>
      <p:regular r:id="rId29"/>
    </p:embeddedFont>
    <p:embeddedFont>
      <p:font typeface="Mukta Light"/>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15810"/>
            <a:ext cx="7415927" cy="2057400"/>
          </a:xfrm>
          <a:prstGeom prst="rect">
            <a:avLst/>
          </a:prstGeom>
          <a:noFill/>
          <a:ln/>
        </p:spPr>
        <p:txBody>
          <a:bodyPr wrap="squar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Enhancing Customer Engagement Through Supermarket Data Mining</a:t>
            </a:r>
            <a:endParaRPr lang="en-US" sz="4300" dirty="0"/>
          </a:p>
        </p:txBody>
      </p:sp>
      <p:sp>
        <p:nvSpPr>
          <p:cNvPr id="4" name="Text 1"/>
          <p:cNvSpPr/>
          <p:nvPr/>
        </p:nvSpPr>
        <p:spPr>
          <a:xfrm>
            <a:off x="864037" y="4143494"/>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In today's competitive retail landscape, supermarkets possess a goldmine of transaction data that remains largely untapped for strategic marketing purposes. This project aims to transform raw supermarket data and population data into actionable insights, discovering knowledge about U.S. states to help businesses and investors target areas based on sales potential, profit potential, and market diversity.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859869"/>
            <a:ext cx="6041707"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Classification of States</a:t>
            </a:r>
            <a:endParaRPr lang="en-US" sz="4300" dirty="0"/>
          </a:p>
        </p:txBody>
      </p:sp>
      <p:pic>
        <p:nvPicPr>
          <p:cNvPr id="3" name="Image 0" descr="preencoded.png">    </p:cNvPr>
          <p:cNvPicPr>
            <a:picLocks noChangeAspect="1"/>
          </p:cNvPicPr>
          <p:nvPr/>
        </p:nvPicPr>
        <p:blipFill>
          <a:blip r:embed="rId1"/>
          <a:stretch>
            <a:fillRect/>
          </a:stretch>
        </p:blipFill>
        <p:spPr>
          <a:xfrm>
            <a:off x="3025140" y="2039422"/>
            <a:ext cx="2128838" cy="1379696"/>
          </a:xfrm>
          <a:prstGeom prst="rect">
            <a:avLst/>
          </a:prstGeom>
        </p:spPr>
      </p:pic>
      <p:sp>
        <p:nvSpPr>
          <p:cNvPr id="4" name="Text 1"/>
          <p:cNvSpPr/>
          <p:nvPr/>
        </p:nvSpPr>
        <p:spPr>
          <a:xfrm>
            <a:off x="4031813" y="2652236"/>
            <a:ext cx="115491" cy="493752"/>
          </a:xfrm>
          <a:prstGeom prst="rect">
            <a:avLst/>
          </a:prstGeom>
          <a:noFill/>
          <a:ln/>
        </p:spPr>
        <p:txBody>
          <a:bodyPr wrap="none" lIns="0" tIns="0" rIns="0" bIns="0" rtlCol="0" anchor="t"/>
          <a:lstStyle/>
          <a:p>
            <a:pPr algn="ctr" indent="0" marL="0">
              <a:lnSpc>
                <a:spcPts val="385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5" name="Text 2"/>
          <p:cNvSpPr/>
          <p:nvPr/>
        </p:nvSpPr>
        <p:spPr>
          <a:xfrm>
            <a:off x="5400794" y="2286238"/>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High Potential</a:t>
            </a:r>
            <a:endParaRPr lang="en-US" sz="2150" dirty="0"/>
          </a:p>
        </p:txBody>
      </p:sp>
      <p:sp>
        <p:nvSpPr>
          <p:cNvPr id="6" name="Text 3"/>
          <p:cNvSpPr/>
          <p:nvPr/>
        </p:nvSpPr>
        <p:spPr>
          <a:xfrm>
            <a:off x="5400794" y="2777252"/>
            <a:ext cx="3931325"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Sales ratio &gt; 0.01 or Profit ratio &gt; 0.005</a:t>
            </a:r>
            <a:endParaRPr lang="en-US" sz="1900" dirty="0"/>
          </a:p>
        </p:txBody>
      </p:sp>
      <p:sp>
        <p:nvSpPr>
          <p:cNvPr id="7" name="Shape 4"/>
          <p:cNvSpPr/>
          <p:nvPr/>
        </p:nvSpPr>
        <p:spPr>
          <a:xfrm>
            <a:off x="5215652" y="3434715"/>
            <a:ext cx="8489037" cy="15240"/>
          </a:xfrm>
          <a:prstGeom prst="roundRect">
            <a:avLst>
              <a:gd name="adj" fmla="val 680400"/>
            </a:avLst>
          </a:prstGeom>
          <a:solidFill>
            <a:srgbClr val="6D4562"/>
          </a:solidFill>
          <a:ln/>
        </p:spPr>
      </p:sp>
      <p:pic>
        <p:nvPicPr>
          <p:cNvPr id="8" name="Image 1" descr="preencoded.png">    </p:cNvPr>
          <p:cNvPicPr>
            <a:picLocks noChangeAspect="1"/>
          </p:cNvPicPr>
          <p:nvPr/>
        </p:nvPicPr>
        <p:blipFill>
          <a:blip r:embed="rId2"/>
          <a:stretch>
            <a:fillRect/>
          </a:stretch>
        </p:blipFill>
        <p:spPr>
          <a:xfrm>
            <a:off x="1960721" y="3480792"/>
            <a:ext cx="4257675" cy="1379696"/>
          </a:xfrm>
          <a:prstGeom prst="rect">
            <a:avLst/>
          </a:prstGeom>
        </p:spPr>
      </p:pic>
      <p:sp>
        <p:nvSpPr>
          <p:cNvPr id="9" name="Text 5"/>
          <p:cNvSpPr/>
          <p:nvPr/>
        </p:nvSpPr>
        <p:spPr>
          <a:xfrm>
            <a:off x="3999190" y="3923705"/>
            <a:ext cx="180618" cy="493752"/>
          </a:xfrm>
          <a:prstGeom prst="rect">
            <a:avLst/>
          </a:prstGeom>
          <a:noFill/>
          <a:ln/>
        </p:spPr>
        <p:txBody>
          <a:bodyPr wrap="none" lIns="0" tIns="0" rIns="0" bIns="0" rtlCol="0" anchor="t"/>
          <a:lstStyle/>
          <a:p>
            <a:pPr algn="ctr" indent="0" marL="0">
              <a:lnSpc>
                <a:spcPts val="385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10" name="Text 6"/>
          <p:cNvSpPr/>
          <p:nvPr/>
        </p:nvSpPr>
        <p:spPr>
          <a:xfrm>
            <a:off x="6465213" y="3727609"/>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Moderate Potential</a:t>
            </a:r>
            <a:endParaRPr lang="en-US" sz="2150" dirty="0"/>
          </a:p>
        </p:txBody>
      </p:sp>
      <p:sp>
        <p:nvSpPr>
          <p:cNvPr id="11" name="Text 7"/>
          <p:cNvSpPr/>
          <p:nvPr/>
        </p:nvSpPr>
        <p:spPr>
          <a:xfrm>
            <a:off x="6465213" y="4218623"/>
            <a:ext cx="5657850"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0.005 &lt; Sales ratio ≤ 0.01 or 0.0025 &lt; Profit ratio ≤ 0.005</a:t>
            </a:r>
            <a:endParaRPr lang="en-US" sz="1900" dirty="0"/>
          </a:p>
        </p:txBody>
      </p:sp>
      <p:sp>
        <p:nvSpPr>
          <p:cNvPr id="12" name="Shape 8"/>
          <p:cNvSpPr/>
          <p:nvPr/>
        </p:nvSpPr>
        <p:spPr>
          <a:xfrm>
            <a:off x="6280071" y="4876086"/>
            <a:ext cx="7424618" cy="15240"/>
          </a:xfrm>
          <a:prstGeom prst="roundRect">
            <a:avLst>
              <a:gd name="adj" fmla="val 680400"/>
            </a:avLst>
          </a:prstGeom>
          <a:solidFill>
            <a:srgbClr val="6D4562"/>
          </a:solidFill>
          <a:ln/>
        </p:spPr>
      </p:sp>
      <p:pic>
        <p:nvPicPr>
          <p:cNvPr id="13" name="Image 2" descr="preencoded.png">    </p:cNvPr>
          <p:cNvPicPr>
            <a:picLocks noChangeAspect="1"/>
          </p:cNvPicPr>
          <p:nvPr/>
        </p:nvPicPr>
        <p:blipFill>
          <a:blip r:embed="rId3"/>
          <a:stretch>
            <a:fillRect/>
          </a:stretch>
        </p:blipFill>
        <p:spPr>
          <a:xfrm>
            <a:off x="896183" y="4922163"/>
            <a:ext cx="6386632" cy="1379696"/>
          </a:xfrm>
          <a:prstGeom prst="rect">
            <a:avLst/>
          </a:prstGeom>
        </p:spPr>
      </p:pic>
      <p:sp>
        <p:nvSpPr>
          <p:cNvPr id="14" name="Text 9"/>
          <p:cNvSpPr/>
          <p:nvPr/>
        </p:nvSpPr>
        <p:spPr>
          <a:xfrm>
            <a:off x="3999905" y="5365075"/>
            <a:ext cx="179070" cy="493752"/>
          </a:xfrm>
          <a:prstGeom prst="rect">
            <a:avLst/>
          </a:prstGeom>
          <a:noFill/>
          <a:ln/>
        </p:spPr>
        <p:txBody>
          <a:bodyPr wrap="none" lIns="0" tIns="0" rIns="0" bIns="0" rtlCol="0" anchor="t"/>
          <a:lstStyle/>
          <a:p>
            <a:pPr algn="ctr" indent="0" marL="0">
              <a:lnSpc>
                <a:spcPts val="385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5" name="Text 10"/>
          <p:cNvSpPr/>
          <p:nvPr/>
        </p:nvSpPr>
        <p:spPr>
          <a:xfrm>
            <a:off x="7529632" y="5168979"/>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AD8E9"/>
                </a:solidFill>
                <a:latin typeface="Prompt Medium" pitchFamily="34" charset="0"/>
                <a:ea typeface="Prompt Medium" pitchFamily="34" charset="-122"/>
                <a:cs typeface="Prompt Medium" pitchFamily="34" charset="-120"/>
              </a:rPr>
              <a:t>Low Potential</a:t>
            </a:r>
            <a:endParaRPr lang="en-US" sz="2150" dirty="0"/>
          </a:p>
        </p:txBody>
      </p:sp>
      <p:sp>
        <p:nvSpPr>
          <p:cNvPr id="16" name="Text 11"/>
          <p:cNvSpPr/>
          <p:nvPr/>
        </p:nvSpPr>
        <p:spPr>
          <a:xfrm>
            <a:off x="7529632" y="5659993"/>
            <a:ext cx="4196953"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Sales ratio ≤ 0.005 or Profit ratio ≤ 0.0025</a:t>
            </a:r>
            <a:endParaRPr lang="en-US" sz="1900" dirty="0"/>
          </a:p>
        </p:txBody>
      </p:sp>
      <p:sp>
        <p:nvSpPr>
          <p:cNvPr id="17" name="Text 12"/>
          <p:cNvSpPr/>
          <p:nvPr/>
        </p:nvSpPr>
        <p:spPr>
          <a:xfrm>
            <a:off x="864037" y="6579513"/>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States were classified into </a:t>
            </a:r>
            <a:pP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High, Moderate</a:t>
            </a:r>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or </a:t>
            </a:r>
            <a:pP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Low Sales Potential </a:t>
            </a:r>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and </a:t>
            </a:r>
            <a:pP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Profit Potential</a:t>
            </a:r>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categories based on these thresholds. This classification provides a clear framework for prioritizing states regarding business opportunities.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000958"/>
            <a:ext cx="12902327" cy="4252555"/>
          </a:xfrm>
          <a:prstGeom prst="rect">
            <a:avLst/>
          </a:prstGeom>
        </p:spPr>
      </p:pic>
      <p:sp>
        <p:nvSpPr>
          <p:cNvPr id="3" name="Text 0"/>
          <p:cNvSpPr/>
          <p:nvPr/>
        </p:nvSpPr>
        <p:spPr>
          <a:xfrm>
            <a:off x="864037" y="5623798"/>
            <a:ext cx="12902327" cy="822960"/>
          </a:xfrm>
          <a:prstGeom prst="rect">
            <a:avLst/>
          </a:prstGeom>
          <a:noFill/>
          <a:ln/>
        </p:spPr>
        <p:txBody>
          <a:bodyPr wrap="square" lIns="0" tIns="0" rIns="0" bIns="0" rtlCol="0" anchor="t"/>
          <a:lstStyle/>
          <a:p>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California</a:t>
            </a:r>
            <a:pPr algn="ctr" indent="0" marL="0">
              <a:lnSpc>
                <a:spcPts val="3200"/>
              </a:lnSpc>
              <a:buNone/>
            </a:pPr>
            <a:r>
              <a:rPr lang="en-US" sz="2550" b="1" dirty="0">
                <a:solidFill>
                  <a:srgbClr val="FFFFFF"/>
                </a:solidFill>
                <a:latin typeface="Prompt Medium" pitchFamily="34" charset="0"/>
                <a:ea typeface="Prompt Medium" pitchFamily="34" charset="-122"/>
                <a:cs typeface="Prompt Medium" pitchFamily="34" charset="-120"/>
              </a:rPr>
              <a:t>,</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 Delaware</a:t>
            </a:r>
            <a:pPr algn="ctr" indent="0" marL="0">
              <a:lnSpc>
                <a:spcPts val="3200"/>
              </a:lnSpc>
              <a:buNone/>
            </a:pPr>
            <a:r>
              <a:rPr lang="en-US" sz="2550" b="1" dirty="0">
                <a:solidFill>
                  <a:srgbClr val="FFFFFF"/>
                </a:solidFill>
                <a:latin typeface="Prompt Medium" pitchFamily="34" charset="0"/>
                <a:ea typeface="Prompt Medium" pitchFamily="34" charset="-122"/>
                <a:cs typeface="Prompt Medium" pitchFamily="34" charset="-120"/>
              </a:rPr>
              <a:t>, </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New York</a:t>
            </a:r>
            <a:pPr algn="ctr" indent="0" marL="0">
              <a:lnSpc>
                <a:spcPts val="3200"/>
              </a:lnSpc>
              <a:buNone/>
            </a:pPr>
            <a:r>
              <a:rPr lang="en-US" sz="2550" b="1" dirty="0">
                <a:solidFill>
                  <a:srgbClr val="FFFFFF"/>
                </a:solidFill>
                <a:latin typeface="Prompt Medium" pitchFamily="34" charset="0"/>
                <a:ea typeface="Prompt Medium" pitchFamily="34" charset="-122"/>
                <a:cs typeface="Prompt Medium" pitchFamily="34" charset="-120"/>
              </a:rPr>
              <a:t>,</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 Rhode Island</a:t>
            </a:r>
            <a:pPr algn="ctr" indent="0" marL="0">
              <a:lnSpc>
                <a:spcPts val="3200"/>
              </a:lnSpc>
              <a:buNone/>
            </a:pPr>
            <a:r>
              <a:rPr lang="en-US" sz="2550" b="1" dirty="0">
                <a:solidFill>
                  <a:srgbClr val="FFFFFF"/>
                </a:solidFill>
                <a:latin typeface="Prompt Medium" pitchFamily="34" charset="0"/>
                <a:ea typeface="Prompt Medium" pitchFamily="34" charset="-122"/>
                <a:cs typeface="Prompt Medium" pitchFamily="34" charset="-120"/>
              </a:rPr>
              <a:t>, </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Vermont</a:t>
            </a:r>
            <a:pPr algn="ctr" indent="0" marL="0">
              <a:lnSpc>
                <a:spcPts val="3200"/>
              </a:lnSpc>
              <a:buNone/>
            </a:pPr>
            <a:r>
              <a:rPr lang="en-US" sz="2550" b="1" dirty="0">
                <a:solidFill>
                  <a:srgbClr val="FFFFFF"/>
                </a:solidFill>
                <a:latin typeface="Prompt Medium" pitchFamily="34" charset="0"/>
                <a:ea typeface="Prompt Medium" pitchFamily="34" charset="-122"/>
                <a:cs typeface="Prompt Medium" pitchFamily="34" charset="-120"/>
              </a:rPr>
              <a:t>,</a:t>
            </a:r>
            <a:pPr algn="ct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 and </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Washington</a:t>
            </a:r>
            <a:pPr algn="ct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 were classified as </a:t>
            </a:r>
            <a:pPr algn="ctr" indent="0" marL="0">
              <a:lnSpc>
                <a:spcPts val="3200"/>
              </a:lnSpc>
              <a:buNone/>
            </a:pPr>
            <a:r>
              <a:rPr lang="en-US" sz="2550" b="1" dirty="0">
                <a:solidFill>
                  <a:srgbClr val="C6BFEE"/>
                </a:solidFill>
                <a:latin typeface="Prompt Medium" pitchFamily="34" charset="0"/>
                <a:ea typeface="Prompt Medium" pitchFamily="34" charset="-122"/>
                <a:cs typeface="Prompt Medium" pitchFamily="34" charset="-120"/>
              </a:rPr>
              <a:t>High sales potential</a:t>
            </a:r>
            <a:endParaRPr lang="en-US" sz="2550" dirty="0"/>
          </a:p>
        </p:txBody>
      </p:sp>
      <p:sp>
        <p:nvSpPr>
          <p:cNvPr id="4" name="Text 1"/>
          <p:cNvSpPr/>
          <p:nvPr/>
        </p:nvSpPr>
        <p:spPr>
          <a:xfrm>
            <a:off x="1897380" y="6817043"/>
            <a:ext cx="10835640" cy="411480"/>
          </a:xfrm>
          <a:prstGeom prst="rect">
            <a:avLst/>
          </a:prstGeom>
          <a:noFill/>
          <a:ln/>
        </p:spPr>
        <p:txBody>
          <a:bodyPr wrap="none" lIns="0" tIns="0" rIns="0" bIns="0" rtlCol="0" anchor="t"/>
          <a:lstStyle/>
          <a:p>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Delaware</a:t>
            </a:r>
            <a:pPr algn="ct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 and </a:t>
            </a:r>
            <a:pPr algn="ctr" indent="0" marL="0">
              <a:lnSpc>
                <a:spcPts val="3200"/>
              </a:lnSpc>
              <a:buNone/>
            </a:pPr>
            <a:r>
              <a:rPr lang="en-US" sz="2550" b="1" dirty="0">
                <a:solidFill>
                  <a:srgbClr val="5CC97B"/>
                </a:solidFill>
                <a:latin typeface="Prompt Medium" pitchFamily="34" charset="0"/>
                <a:ea typeface="Prompt Medium" pitchFamily="34" charset="-122"/>
                <a:cs typeface="Prompt Medium" pitchFamily="34" charset="-120"/>
              </a:rPr>
              <a:t>Rhode Island</a:t>
            </a:r>
            <a:pPr algn="ct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 were classified as </a:t>
            </a:r>
            <a:pPr algn="ctr" indent="0" marL="0">
              <a:lnSpc>
                <a:spcPts val="3200"/>
              </a:lnSpc>
              <a:buNone/>
            </a:pPr>
            <a:r>
              <a:rPr lang="en-US" sz="2550" b="1" dirty="0">
                <a:solidFill>
                  <a:srgbClr val="C6BFEE"/>
                </a:solidFill>
                <a:latin typeface="Prompt Medium" pitchFamily="34" charset="0"/>
                <a:ea typeface="Prompt Medium" pitchFamily="34" charset="-122"/>
                <a:cs typeface="Prompt Medium" pitchFamily="34" charset="-120"/>
              </a:rPr>
              <a:t>High profit potential</a:t>
            </a:r>
            <a:endParaRPr lang="en-US" sz="2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332202" y="384691"/>
            <a:ext cx="7965996" cy="3652599"/>
          </a:xfrm>
          <a:prstGeom prst="rect">
            <a:avLst/>
          </a:prstGeom>
        </p:spPr>
      </p:pic>
      <p:pic>
        <p:nvPicPr>
          <p:cNvPr id="3" name="Image 1" descr="preencoded.png">    </p:cNvPr>
          <p:cNvPicPr>
            <a:picLocks noChangeAspect="1"/>
          </p:cNvPicPr>
          <p:nvPr/>
        </p:nvPicPr>
        <p:blipFill>
          <a:blip r:embed="rId2"/>
          <a:stretch>
            <a:fillRect/>
          </a:stretch>
        </p:blipFill>
        <p:spPr>
          <a:xfrm>
            <a:off x="3332202" y="4194572"/>
            <a:ext cx="7965996" cy="36525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261348"/>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SALES POTENTIAL</a:t>
            </a:r>
            <a:endParaRPr lang="en-US" sz="4300" dirty="0"/>
          </a:p>
        </p:txBody>
      </p:sp>
      <p:pic>
        <p:nvPicPr>
          <p:cNvPr id="3" name="Image 0" descr="preencoded.png">    </p:cNvPr>
          <p:cNvPicPr>
            <a:picLocks noChangeAspect="1"/>
          </p:cNvPicPr>
          <p:nvPr/>
        </p:nvPicPr>
        <p:blipFill>
          <a:blip r:embed="rId1"/>
          <a:stretch>
            <a:fillRect/>
          </a:stretch>
        </p:blipFill>
        <p:spPr>
          <a:xfrm>
            <a:off x="864037" y="2595086"/>
            <a:ext cx="6150054" cy="2819995"/>
          </a:xfrm>
          <a:prstGeom prst="rect">
            <a:avLst/>
          </a:prstGeom>
        </p:spPr>
      </p:pic>
      <p:sp>
        <p:nvSpPr>
          <p:cNvPr id="4" name="Text 1"/>
          <p:cNvSpPr/>
          <p:nvPr/>
        </p:nvSpPr>
        <p:spPr>
          <a:xfrm>
            <a:off x="864037" y="5692735"/>
            <a:ext cx="3291840" cy="411480"/>
          </a:xfrm>
          <a:prstGeom prst="rect">
            <a:avLst/>
          </a:prstGeom>
          <a:noFill/>
          <a:ln/>
        </p:spPr>
        <p:txBody>
          <a:bodyPr wrap="none" lIns="0" tIns="0" rIns="0" bIns="0" rtlCol="0" anchor="t"/>
          <a:lstStyle/>
          <a:p>
            <a:pP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 CLUSTERING</a:t>
            </a:r>
            <a:endParaRPr lang="en-US" sz="2550" dirty="0"/>
          </a:p>
        </p:txBody>
      </p:sp>
      <p:pic>
        <p:nvPicPr>
          <p:cNvPr id="5" name="Image 1" descr="preencoded.png">    </p:cNvPr>
          <p:cNvPicPr>
            <a:picLocks noChangeAspect="1"/>
          </p:cNvPicPr>
          <p:nvPr/>
        </p:nvPicPr>
        <p:blipFill>
          <a:blip r:embed="rId2"/>
          <a:stretch>
            <a:fillRect/>
          </a:stretch>
        </p:blipFill>
        <p:spPr>
          <a:xfrm>
            <a:off x="7623929" y="2595086"/>
            <a:ext cx="6150054" cy="2819995"/>
          </a:xfrm>
          <a:prstGeom prst="rect">
            <a:avLst/>
          </a:prstGeom>
        </p:spPr>
      </p:pic>
      <p:sp>
        <p:nvSpPr>
          <p:cNvPr id="6" name="Text 2"/>
          <p:cNvSpPr/>
          <p:nvPr/>
        </p:nvSpPr>
        <p:spPr>
          <a:xfrm>
            <a:off x="7623929" y="5692735"/>
            <a:ext cx="3291840" cy="411480"/>
          </a:xfrm>
          <a:prstGeom prst="rect">
            <a:avLst/>
          </a:prstGeom>
          <a:noFill/>
          <a:ln/>
        </p:spPr>
        <p:txBody>
          <a:bodyPr wrap="none" lIns="0" tIns="0" rIns="0" bIns="0" rtlCol="0" anchor="t"/>
          <a:lstStyle/>
          <a:p>
            <a:pPr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CLASSIFICATION</a:t>
            </a:r>
            <a:endParaRPr lang="en-US" sz="2550" dirty="0"/>
          </a:p>
        </p:txBody>
      </p:sp>
      <p:sp>
        <p:nvSpPr>
          <p:cNvPr id="7" name="Text 3"/>
          <p:cNvSpPr/>
          <p:nvPr/>
        </p:nvSpPr>
        <p:spPr>
          <a:xfrm>
            <a:off x="7623929" y="6351032"/>
            <a:ext cx="6150054"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31959" y="339447"/>
            <a:ext cx="4353758" cy="342900"/>
          </a:xfrm>
          <a:prstGeom prst="rect">
            <a:avLst/>
          </a:prstGeom>
          <a:noFill/>
          <a:ln/>
        </p:spPr>
        <p:txBody>
          <a:bodyPr wrap="none" lIns="0" tIns="0" rIns="0" bIns="0" rtlCol="0" anchor="t"/>
          <a:lstStyle/>
          <a:p>
            <a:pPr indent="0" marL="0">
              <a:lnSpc>
                <a:spcPts val="2700"/>
              </a:lnSpc>
              <a:buNone/>
            </a:pPr>
            <a:r>
              <a:rPr lang="en-US" sz="2150" b="1" dirty="0">
                <a:solidFill>
                  <a:srgbClr val="C6BFEE"/>
                </a:solidFill>
                <a:latin typeface="Prompt Medium" pitchFamily="34" charset="0"/>
                <a:ea typeface="Prompt Medium" pitchFamily="34" charset="-122"/>
                <a:cs typeface="Prompt Medium" pitchFamily="34" charset="-120"/>
              </a:rPr>
              <a:t>Sub-Category Diversity Analysis</a:t>
            </a:r>
            <a:endParaRPr lang="en-US" sz="2150" dirty="0"/>
          </a:p>
        </p:txBody>
      </p:sp>
      <p:sp>
        <p:nvSpPr>
          <p:cNvPr id="3" name="Text 1"/>
          <p:cNvSpPr/>
          <p:nvPr/>
        </p:nvSpPr>
        <p:spPr>
          <a:xfrm>
            <a:off x="431959" y="929164"/>
            <a:ext cx="13766483" cy="197525"/>
          </a:xfrm>
          <a:prstGeom prst="rect">
            <a:avLst/>
          </a:prstGeom>
          <a:noFill/>
          <a:ln/>
        </p:spPr>
        <p:txBody>
          <a:bodyPr wrap="none" lIns="0" tIns="0" rIns="0" bIns="0" rtlCol="0" anchor="t"/>
          <a:lstStyle/>
          <a:p>
            <a:pPr algn="ctr" indent="0" marL="0">
              <a:lnSpc>
                <a:spcPts val="1550"/>
              </a:lnSpc>
              <a:buNone/>
            </a:pPr>
            <a:r>
              <a:rPr lang="en-US" sz="950" dirty="0">
                <a:solidFill>
                  <a:srgbClr val="DAD8E9"/>
                </a:solidFill>
                <a:latin typeface="Mukta Light" pitchFamily="34" charset="0"/>
                <a:ea typeface="Mukta Light" pitchFamily="34" charset="-122"/>
                <a:cs typeface="Mukta Light" pitchFamily="34" charset="-120"/>
              </a:rPr>
              <a:t>We analyzed product diversity across states, grouping them by the number of unique sub-categories sold:</a:t>
            </a:r>
            <a:endParaRPr lang="en-US" sz="950" dirty="0"/>
          </a:p>
        </p:txBody>
      </p:sp>
      <p:sp>
        <p:nvSpPr>
          <p:cNvPr id="4" name="Text 2"/>
          <p:cNvSpPr/>
          <p:nvPr/>
        </p:nvSpPr>
        <p:spPr>
          <a:xfrm>
            <a:off x="3163967" y="1311831"/>
            <a:ext cx="8302466" cy="205621"/>
          </a:xfrm>
          <a:prstGeom prst="rect">
            <a:avLst/>
          </a:prstGeom>
          <a:noFill/>
          <a:ln/>
        </p:spPr>
        <p:txBody>
          <a:bodyPr wrap="none" lIns="0" tIns="0" rIns="0" bIns="0" rtlCol="0" anchor="t"/>
          <a:lstStyle/>
          <a:p>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High Diversity</a:t>
            </a:r>
            <a:pPr algn="ctr" indent="0" marL="0">
              <a:lnSpc>
                <a:spcPts val="1600"/>
              </a:lnSpc>
              <a:buNone/>
            </a:pPr>
            <a:r>
              <a:rPr lang="en-US" sz="1250" dirty="0">
                <a:solidFill>
                  <a:srgbClr val="C6BFEE"/>
                </a:solidFill>
                <a:latin typeface="Prompt Medium" pitchFamily="34" charset="0"/>
                <a:ea typeface="Prompt Medium" pitchFamily="34" charset="-122"/>
                <a:cs typeface="Prompt Medium" pitchFamily="34" charset="-120"/>
              </a:rPr>
              <a:t>: States like </a:t>
            </a:r>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California</a:t>
            </a:r>
            <a:pPr algn="ctr" indent="0" marL="0">
              <a:lnSpc>
                <a:spcPts val="1600"/>
              </a:lnSpc>
              <a:buNone/>
            </a:pPr>
            <a:r>
              <a:rPr lang="en-US" sz="1250" dirty="0">
                <a:solidFill>
                  <a:srgbClr val="C6BFEE"/>
                </a:solidFill>
                <a:latin typeface="Prompt Medium" pitchFamily="34" charset="0"/>
                <a:ea typeface="Prompt Medium" pitchFamily="34" charset="-122"/>
                <a:cs typeface="Prompt Medium" pitchFamily="34" charset="-120"/>
              </a:rPr>
              <a:t> have many sub-categories, </a:t>
            </a:r>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indicating a robust retail environment.</a:t>
            </a:r>
            <a:endParaRPr lang="en-US" sz="1250" dirty="0"/>
          </a:p>
        </p:txBody>
      </p:sp>
      <p:sp>
        <p:nvSpPr>
          <p:cNvPr id="5" name="Text 3"/>
          <p:cNvSpPr/>
          <p:nvPr/>
        </p:nvSpPr>
        <p:spPr>
          <a:xfrm>
            <a:off x="3085147" y="1702594"/>
            <a:ext cx="8459986" cy="205621"/>
          </a:xfrm>
          <a:prstGeom prst="rect">
            <a:avLst/>
          </a:prstGeom>
          <a:noFill/>
          <a:ln/>
        </p:spPr>
        <p:txBody>
          <a:bodyPr wrap="none" lIns="0" tIns="0" rIns="0" bIns="0" rtlCol="0" anchor="t"/>
          <a:lstStyle/>
          <a:p>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Low Diversity</a:t>
            </a:r>
            <a:pPr algn="ctr" indent="0" marL="0">
              <a:lnSpc>
                <a:spcPts val="1600"/>
              </a:lnSpc>
              <a:buNone/>
            </a:pPr>
            <a:r>
              <a:rPr lang="en-US" sz="1250" dirty="0">
                <a:solidFill>
                  <a:srgbClr val="C6BFEE"/>
                </a:solidFill>
                <a:latin typeface="Prompt Medium" pitchFamily="34" charset="0"/>
                <a:ea typeface="Prompt Medium" pitchFamily="34" charset="-122"/>
                <a:cs typeface="Prompt Medium" pitchFamily="34" charset="-120"/>
              </a:rPr>
              <a:t>: States like </a:t>
            </a:r>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Wyoming</a:t>
            </a:r>
            <a:pPr algn="ctr" indent="0" marL="0">
              <a:lnSpc>
                <a:spcPts val="1600"/>
              </a:lnSpc>
              <a:buNone/>
            </a:pPr>
            <a:r>
              <a:rPr lang="en-US" sz="1250" dirty="0">
                <a:solidFill>
                  <a:srgbClr val="C6BFEE"/>
                </a:solidFill>
                <a:latin typeface="Prompt Medium" pitchFamily="34" charset="0"/>
                <a:ea typeface="Prompt Medium" pitchFamily="34" charset="-122"/>
                <a:cs typeface="Prompt Medium" pitchFamily="34" charset="-120"/>
              </a:rPr>
              <a:t> have fewer sub-categories, </a:t>
            </a:r>
            <a:pPr algn="ctr" indent="0" marL="0">
              <a:lnSpc>
                <a:spcPts val="1600"/>
              </a:lnSpc>
              <a:buNone/>
            </a:pPr>
            <a:r>
              <a:rPr lang="en-US" sz="1250" b="1" dirty="0">
                <a:solidFill>
                  <a:srgbClr val="C6BFEE"/>
                </a:solidFill>
                <a:latin typeface="Prompt Medium" pitchFamily="34" charset="0"/>
                <a:ea typeface="Prompt Medium" pitchFamily="34" charset="-122"/>
                <a:cs typeface="Prompt Medium" pitchFamily="34" charset="-120"/>
              </a:rPr>
              <a:t>suggesting niche or specialized markets.</a:t>
            </a:r>
            <a:endParaRPr lang="en-US" sz="1250" dirty="0"/>
          </a:p>
        </p:txBody>
      </p:sp>
      <p:sp>
        <p:nvSpPr>
          <p:cNvPr id="6" name="Text 4"/>
          <p:cNvSpPr/>
          <p:nvPr/>
        </p:nvSpPr>
        <p:spPr>
          <a:xfrm>
            <a:off x="431959" y="2093357"/>
            <a:ext cx="13766483" cy="197525"/>
          </a:xfrm>
          <a:prstGeom prst="rect">
            <a:avLst/>
          </a:prstGeom>
          <a:noFill/>
          <a:ln/>
        </p:spPr>
        <p:txBody>
          <a:bodyPr wrap="none" lIns="0" tIns="0" rIns="0" bIns="0" rtlCol="0" anchor="t"/>
          <a:lstStyle/>
          <a:p>
            <a:pPr algn="ctr" indent="0" marL="0">
              <a:lnSpc>
                <a:spcPts val="1550"/>
              </a:lnSpc>
              <a:buNone/>
            </a:pPr>
            <a:r>
              <a:rPr lang="en-US" sz="950" dirty="0">
                <a:solidFill>
                  <a:srgbClr val="DAD8E9"/>
                </a:solidFill>
                <a:latin typeface="Mukta Light" pitchFamily="34" charset="0"/>
                <a:ea typeface="Mukta Light" pitchFamily="34" charset="-122"/>
                <a:cs typeface="Mukta Light" pitchFamily="34" charset="-120"/>
              </a:rPr>
              <a:t>This helps businesses determine the best retail strategy for each state - broad offerings or focused specialization.</a:t>
            </a:r>
            <a:endParaRPr lang="en-US" sz="950" dirty="0"/>
          </a:p>
        </p:txBody>
      </p:sp>
      <p:pic>
        <p:nvPicPr>
          <p:cNvPr id="7" name="Image 0" descr="preencoded.png">    </p:cNvPr>
          <p:cNvPicPr>
            <a:picLocks noChangeAspect="1"/>
          </p:cNvPicPr>
          <p:nvPr/>
        </p:nvPicPr>
        <p:blipFill>
          <a:blip r:embed="rId1"/>
          <a:stretch>
            <a:fillRect/>
          </a:stretch>
        </p:blipFill>
        <p:spPr>
          <a:xfrm>
            <a:off x="431959" y="2429708"/>
            <a:ext cx="6883241" cy="3420785"/>
          </a:xfrm>
          <a:prstGeom prst="rect">
            <a:avLst/>
          </a:prstGeom>
        </p:spPr>
      </p:pic>
      <p:pic>
        <p:nvPicPr>
          <p:cNvPr id="8" name="Image 1" descr="preencoded.png">    </p:cNvPr>
          <p:cNvPicPr>
            <a:picLocks noChangeAspect="1"/>
          </p:cNvPicPr>
          <p:nvPr/>
        </p:nvPicPr>
        <p:blipFill>
          <a:blip r:embed="rId2"/>
          <a:stretch>
            <a:fillRect/>
          </a:stretch>
        </p:blipFill>
        <p:spPr>
          <a:xfrm>
            <a:off x="431959" y="5989320"/>
            <a:ext cx="6883241" cy="2273856"/>
          </a:xfrm>
          <a:prstGeom prst="rect">
            <a:avLst/>
          </a:prstGeom>
        </p:spPr>
      </p:pic>
      <p:pic>
        <p:nvPicPr>
          <p:cNvPr id="9" name="Image 2" descr="preencoded.png">    </p:cNvPr>
          <p:cNvPicPr>
            <a:picLocks noChangeAspect="1"/>
          </p:cNvPicPr>
          <p:nvPr/>
        </p:nvPicPr>
        <p:blipFill>
          <a:blip r:embed="rId3"/>
          <a:stretch>
            <a:fillRect/>
          </a:stretch>
        </p:blipFill>
        <p:spPr>
          <a:xfrm>
            <a:off x="431959" y="8402003"/>
            <a:ext cx="6883241" cy="3037761"/>
          </a:xfrm>
          <a:prstGeom prst="rect">
            <a:avLst/>
          </a:prstGeom>
        </p:spPr>
      </p:pic>
      <p:sp>
        <p:nvSpPr>
          <p:cNvPr id="10" name="Text 5"/>
          <p:cNvSpPr/>
          <p:nvPr/>
        </p:nvSpPr>
        <p:spPr>
          <a:xfrm>
            <a:off x="431959" y="11578590"/>
            <a:ext cx="13766483" cy="197525"/>
          </a:xfrm>
          <a:prstGeom prst="rect">
            <a:avLst/>
          </a:prstGeom>
          <a:noFill/>
          <a:ln/>
        </p:spPr>
        <p:txBody>
          <a:bodyPr wrap="none" lIns="0" tIns="0" rIns="0" bIns="0" rtlCol="0" anchor="t"/>
          <a:lstStyle/>
          <a:p>
            <a:pPr indent="0" marL="0">
              <a:lnSpc>
                <a:spcPts val="1550"/>
              </a:lnSpc>
              <a:buNone/>
            </a:pPr>
            <a:endParaRPr lang="en-US" sz="9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73058"/>
          </a:xfrm>
          <a:prstGeom prst="rect">
            <a:avLst/>
          </a:prstGeom>
        </p:spPr>
      </p:pic>
      <p:pic>
        <p:nvPicPr>
          <p:cNvPr id="3" name="Image 1" descr="preencoded.png">    </p:cNvPr>
          <p:cNvPicPr>
            <a:picLocks noChangeAspect="1"/>
          </p:cNvPicPr>
          <p:nvPr/>
        </p:nvPicPr>
        <p:blipFill>
          <a:blip r:embed="rId2"/>
          <a:stretch>
            <a:fillRect/>
          </a:stretch>
        </p:blipFill>
        <p:spPr>
          <a:xfrm>
            <a:off x="9372838" y="903803"/>
            <a:ext cx="5028605" cy="6465451"/>
          </a:xfrm>
          <a:prstGeom prst="rect">
            <a:avLst/>
          </a:prstGeom>
        </p:spPr>
      </p:pic>
      <p:sp>
        <p:nvSpPr>
          <p:cNvPr id="4" name="Text 0"/>
          <p:cNvSpPr/>
          <p:nvPr/>
        </p:nvSpPr>
        <p:spPr>
          <a:xfrm>
            <a:off x="640913" y="503515"/>
            <a:ext cx="4069437" cy="508635"/>
          </a:xfrm>
          <a:prstGeom prst="rect">
            <a:avLst/>
          </a:prstGeom>
          <a:noFill/>
          <a:ln/>
        </p:spPr>
        <p:txBody>
          <a:bodyPr wrap="none" lIns="0" tIns="0" rIns="0" bIns="0" rtlCol="0" anchor="t"/>
          <a:lstStyle/>
          <a:p>
            <a:pPr indent="0" marL="0">
              <a:lnSpc>
                <a:spcPts val="4000"/>
              </a:lnSpc>
              <a:buNone/>
            </a:pPr>
            <a:r>
              <a:rPr lang="en-US" sz="3200" dirty="0">
                <a:solidFill>
                  <a:srgbClr val="C6BFEE"/>
                </a:solidFill>
                <a:latin typeface="Prompt Medium" pitchFamily="34" charset="0"/>
                <a:ea typeface="Prompt Medium" pitchFamily="34" charset="-122"/>
                <a:cs typeface="Prompt Medium" pitchFamily="34" charset="-120"/>
              </a:rPr>
              <a:t>Model Assessment</a:t>
            </a:r>
            <a:endParaRPr lang="en-US" sz="3200" dirty="0"/>
          </a:p>
        </p:txBody>
      </p:sp>
      <p:sp>
        <p:nvSpPr>
          <p:cNvPr id="5" name="Shape 1"/>
          <p:cNvSpPr/>
          <p:nvPr/>
        </p:nvSpPr>
        <p:spPr>
          <a:xfrm>
            <a:off x="640913" y="1286828"/>
            <a:ext cx="3839528" cy="4597479"/>
          </a:xfrm>
          <a:prstGeom prst="roundRect">
            <a:avLst>
              <a:gd name="adj" fmla="val 2003"/>
            </a:avLst>
          </a:prstGeom>
          <a:solidFill>
            <a:srgbClr val="542C49"/>
          </a:solidFill>
          <a:ln w="7620">
            <a:solidFill>
              <a:srgbClr val="6D4562"/>
            </a:solidFill>
            <a:prstDash val="solid"/>
          </a:ln>
        </p:spPr>
      </p:sp>
      <p:sp>
        <p:nvSpPr>
          <p:cNvPr id="6" name="Text 2"/>
          <p:cNvSpPr/>
          <p:nvPr/>
        </p:nvSpPr>
        <p:spPr>
          <a:xfrm>
            <a:off x="831652" y="1477566"/>
            <a:ext cx="2034659" cy="254317"/>
          </a:xfrm>
          <a:prstGeom prst="rect">
            <a:avLst/>
          </a:prstGeom>
          <a:noFill/>
          <a:ln/>
        </p:spPr>
        <p:txBody>
          <a:bodyPr wrap="none" lIns="0" tIns="0" rIns="0" bIns="0" rtlCol="0" anchor="t"/>
          <a:lstStyle/>
          <a:p>
            <a:pP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Distribution</a:t>
            </a:r>
            <a:endParaRPr lang="en-US" sz="1600" dirty="0"/>
          </a:p>
        </p:txBody>
      </p:sp>
      <p:sp>
        <p:nvSpPr>
          <p:cNvPr id="7" name="Text 3"/>
          <p:cNvSpPr/>
          <p:nvPr/>
        </p:nvSpPr>
        <p:spPr>
          <a:xfrm>
            <a:off x="831652" y="1841659"/>
            <a:ext cx="3458051" cy="1171575"/>
          </a:xfrm>
          <a:prstGeom prst="rect">
            <a:avLst/>
          </a:prstGeom>
          <a:noFill/>
          <a:ln/>
        </p:spPr>
        <p:txBody>
          <a:bodyPr wrap="square" lIns="0" tIns="0" rIns="0" bIns="0" rtlCol="0" anchor="t"/>
          <a:lstStyle/>
          <a:p>
            <a:pPr indent="0" marL="0">
              <a:lnSpc>
                <a:spcPts val="2300"/>
              </a:lnSpc>
              <a:buNone/>
            </a:pPr>
            <a:r>
              <a:rPr lang="en-US" sz="1400" b="1" dirty="0">
                <a:solidFill>
                  <a:srgbClr val="DAD8E9"/>
                </a:solidFill>
                <a:latin typeface="Mukta Light" pitchFamily="34" charset="0"/>
                <a:ea typeface="Mukta Light" pitchFamily="34" charset="-122"/>
                <a:cs typeface="Mukta Light" pitchFamily="34" charset="-120"/>
              </a:rPr>
              <a:t>56.25% </a:t>
            </a:r>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of states h</a:t>
            </a:r>
            <a:pPr indent="0" marL="0">
              <a:lnSpc>
                <a:spcPts val="2300"/>
              </a:lnSpc>
              <a:buNone/>
            </a:pPr>
            <a:r>
              <a:rPr lang="en-US" sz="1400" b="1" dirty="0">
                <a:solidFill>
                  <a:srgbClr val="DAD8E9"/>
                </a:solidFill>
                <a:latin typeface="Mukta Light" pitchFamily="34" charset="0"/>
                <a:ea typeface="Mukta Light" pitchFamily="34" charset="-122"/>
                <a:cs typeface="Mukta Light" pitchFamily="34" charset="-120"/>
              </a:rPr>
              <a:t>ad low sales potential</a:t>
            </a:r>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 while </a:t>
            </a:r>
            <a:pPr indent="0" marL="0">
              <a:lnSpc>
                <a:spcPts val="2300"/>
              </a:lnSpc>
              <a:buNone/>
            </a:pPr>
            <a:r>
              <a:rPr lang="en-US" sz="1400" b="1" dirty="0">
                <a:solidFill>
                  <a:srgbClr val="DAD8E9"/>
                </a:solidFill>
                <a:latin typeface="Mukta Light" pitchFamily="34" charset="0"/>
                <a:ea typeface="Mukta Light" pitchFamily="34" charset="-122"/>
                <a:cs typeface="Mukta Light" pitchFamily="34" charset="-120"/>
              </a:rPr>
              <a:t>87.5% </a:t>
            </a:r>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had </a:t>
            </a:r>
            <a:pPr indent="0" marL="0">
              <a:lnSpc>
                <a:spcPts val="2300"/>
              </a:lnSpc>
              <a:buNone/>
            </a:pPr>
            <a:r>
              <a:rPr lang="en-US" sz="1400" b="1" dirty="0">
                <a:solidFill>
                  <a:srgbClr val="DAD8E9"/>
                </a:solidFill>
                <a:latin typeface="Mukta Light" pitchFamily="34" charset="0"/>
                <a:ea typeface="Mukta Light" pitchFamily="34" charset="-122"/>
                <a:cs typeface="Mukta Light" pitchFamily="34" charset="-120"/>
              </a:rPr>
              <a:t>low profit potential,</a:t>
            </a:r>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 indicating widespread challenges in profitability.</a:t>
            </a:r>
            <a:endParaRPr lang="en-US" sz="1400" dirty="0"/>
          </a:p>
        </p:txBody>
      </p:sp>
      <p:pic>
        <p:nvPicPr>
          <p:cNvPr id="8" name="Image 2" descr="preencoded.png">    </p:cNvPr>
          <p:cNvPicPr>
            <a:picLocks noChangeAspect="1"/>
          </p:cNvPicPr>
          <p:nvPr/>
        </p:nvPicPr>
        <p:blipFill>
          <a:blip r:embed="rId3"/>
          <a:stretch>
            <a:fillRect/>
          </a:stretch>
        </p:blipFill>
        <p:spPr>
          <a:xfrm>
            <a:off x="831652" y="3219212"/>
            <a:ext cx="2564963" cy="1975485"/>
          </a:xfrm>
          <a:prstGeom prst="rect">
            <a:avLst/>
          </a:prstGeom>
        </p:spPr>
      </p:pic>
      <p:sp>
        <p:nvSpPr>
          <p:cNvPr id="9" name="Text 4"/>
          <p:cNvSpPr/>
          <p:nvPr/>
        </p:nvSpPr>
        <p:spPr>
          <a:xfrm>
            <a:off x="831652" y="5400675"/>
            <a:ext cx="3458051" cy="292894"/>
          </a:xfrm>
          <a:prstGeom prst="rect">
            <a:avLst/>
          </a:prstGeom>
          <a:noFill/>
          <a:ln/>
        </p:spPr>
        <p:txBody>
          <a:bodyPr wrap="none" lIns="0" tIns="0" rIns="0" bIns="0" rtlCol="0" anchor="t"/>
          <a:lstStyle/>
          <a:p>
            <a:pPr indent="0" marL="0">
              <a:lnSpc>
                <a:spcPts val="2300"/>
              </a:lnSpc>
              <a:buNone/>
            </a:pPr>
            <a:endParaRPr lang="en-US" sz="1400" dirty="0"/>
          </a:p>
        </p:txBody>
      </p:sp>
      <p:sp>
        <p:nvSpPr>
          <p:cNvPr id="10" name="Shape 5"/>
          <p:cNvSpPr/>
          <p:nvPr/>
        </p:nvSpPr>
        <p:spPr>
          <a:xfrm>
            <a:off x="4663559" y="1286828"/>
            <a:ext cx="3839528" cy="4597479"/>
          </a:xfrm>
          <a:prstGeom prst="roundRect">
            <a:avLst>
              <a:gd name="adj" fmla="val 2003"/>
            </a:avLst>
          </a:prstGeom>
          <a:solidFill>
            <a:srgbClr val="542C49"/>
          </a:solidFill>
          <a:ln w="7620">
            <a:solidFill>
              <a:srgbClr val="6D4562"/>
            </a:solidFill>
            <a:prstDash val="solid"/>
          </a:ln>
        </p:spPr>
      </p:sp>
      <p:sp>
        <p:nvSpPr>
          <p:cNvPr id="11" name="Text 6"/>
          <p:cNvSpPr/>
          <p:nvPr/>
        </p:nvSpPr>
        <p:spPr>
          <a:xfrm>
            <a:off x="4854297" y="1477566"/>
            <a:ext cx="2034659" cy="254317"/>
          </a:xfrm>
          <a:prstGeom prst="rect">
            <a:avLst/>
          </a:prstGeom>
          <a:noFill/>
          <a:ln/>
        </p:spPr>
        <p:txBody>
          <a:bodyPr wrap="none" lIns="0" tIns="0" rIns="0" bIns="0" rtlCol="0" anchor="t"/>
          <a:lstStyle/>
          <a:p>
            <a:pP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Correlation</a:t>
            </a:r>
            <a:endParaRPr lang="en-US" sz="1600" dirty="0"/>
          </a:p>
        </p:txBody>
      </p:sp>
      <p:sp>
        <p:nvSpPr>
          <p:cNvPr id="12" name="Text 7"/>
          <p:cNvSpPr/>
          <p:nvPr/>
        </p:nvSpPr>
        <p:spPr>
          <a:xfrm>
            <a:off x="4854297" y="1841659"/>
            <a:ext cx="3458051" cy="1171575"/>
          </a:xfrm>
          <a:prstGeom prst="rect">
            <a:avLst/>
          </a:prstGeom>
          <a:noFill/>
          <a:ln/>
        </p:spPr>
        <p:txBody>
          <a:bodyPr wrap="square" lIns="0" tIns="0" rIns="0" bIns="0" rtlCol="0" anchor="t"/>
          <a:lstStyle/>
          <a:p>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Strong positive correlation </a:t>
            </a:r>
            <a:pPr indent="0" marL="0">
              <a:lnSpc>
                <a:spcPts val="2300"/>
              </a:lnSpc>
              <a:buNone/>
            </a:pPr>
            <a:r>
              <a:rPr lang="en-US" sz="1400" b="1" dirty="0">
                <a:solidFill>
                  <a:srgbClr val="DAD8E9"/>
                </a:solidFill>
                <a:latin typeface="Mukta Light" pitchFamily="34" charset="0"/>
                <a:ea typeface="Mukta Light" pitchFamily="34" charset="-122"/>
                <a:cs typeface="Mukta Light" pitchFamily="34" charset="-120"/>
              </a:rPr>
              <a:t>(0.827951)</a:t>
            </a:r>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 between sales-per-capita and profit-per-capita ratios, validating the interdependence of these metrics.</a:t>
            </a:r>
            <a:endParaRPr lang="en-US" sz="1400" dirty="0"/>
          </a:p>
        </p:txBody>
      </p:sp>
      <p:pic>
        <p:nvPicPr>
          <p:cNvPr id="13" name="Image 3" descr="preencoded.png">    </p:cNvPr>
          <p:cNvPicPr>
            <a:picLocks noChangeAspect="1"/>
          </p:cNvPicPr>
          <p:nvPr/>
        </p:nvPicPr>
        <p:blipFill>
          <a:blip r:embed="rId4"/>
          <a:stretch>
            <a:fillRect/>
          </a:stretch>
        </p:blipFill>
        <p:spPr>
          <a:xfrm>
            <a:off x="4854297" y="3219212"/>
            <a:ext cx="2134195" cy="383738"/>
          </a:xfrm>
          <a:prstGeom prst="rect">
            <a:avLst/>
          </a:prstGeom>
        </p:spPr>
      </p:pic>
      <p:sp>
        <p:nvSpPr>
          <p:cNvPr id="14" name="Text 8"/>
          <p:cNvSpPr/>
          <p:nvPr/>
        </p:nvSpPr>
        <p:spPr>
          <a:xfrm>
            <a:off x="4854297" y="3808928"/>
            <a:ext cx="3458051" cy="292894"/>
          </a:xfrm>
          <a:prstGeom prst="rect">
            <a:avLst/>
          </a:prstGeom>
          <a:noFill/>
          <a:ln/>
        </p:spPr>
        <p:txBody>
          <a:bodyPr wrap="none" lIns="0" tIns="0" rIns="0" bIns="0" rtlCol="0" anchor="t"/>
          <a:lstStyle/>
          <a:p>
            <a:pPr indent="0" marL="0">
              <a:lnSpc>
                <a:spcPts val="2300"/>
              </a:lnSpc>
              <a:buNone/>
            </a:pPr>
            <a:endParaRPr lang="en-US" sz="1400" dirty="0"/>
          </a:p>
        </p:txBody>
      </p:sp>
      <p:sp>
        <p:nvSpPr>
          <p:cNvPr id="15" name="Shape 9"/>
          <p:cNvSpPr/>
          <p:nvPr/>
        </p:nvSpPr>
        <p:spPr>
          <a:xfrm>
            <a:off x="640913" y="6067425"/>
            <a:ext cx="3839528" cy="1702118"/>
          </a:xfrm>
          <a:prstGeom prst="roundRect">
            <a:avLst>
              <a:gd name="adj" fmla="val 4519"/>
            </a:avLst>
          </a:prstGeom>
          <a:solidFill>
            <a:srgbClr val="542C49"/>
          </a:solidFill>
          <a:ln w="7620">
            <a:solidFill>
              <a:srgbClr val="6D4562"/>
            </a:solidFill>
            <a:prstDash val="solid"/>
          </a:ln>
        </p:spPr>
      </p:sp>
      <p:sp>
        <p:nvSpPr>
          <p:cNvPr id="16" name="Text 10"/>
          <p:cNvSpPr/>
          <p:nvPr/>
        </p:nvSpPr>
        <p:spPr>
          <a:xfrm>
            <a:off x="831652" y="6258163"/>
            <a:ext cx="2034659" cy="254317"/>
          </a:xfrm>
          <a:prstGeom prst="rect">
            <a:avLst/>
          </a:prstGeom>
          <a:noFill/>
          <a:ln/>
        </p:spPr>
        <p:txBody>
          <a:bodyPr wrap="none" lIns="0" tIns="0" rIns="0" bIns="0" rtlCol="0" anchor="t"/>
          <a:lstStyle/>
          <a:p>
            <a:pP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Data Quality</a:t>
            </a:r>
            <a:endParaRPr lang="en-US" sz="1600" dirty="0"/>
          </a:p>
        </p:txBody>
      </p:sp>
      <p:sp>
        <p:nvSpPr>
          <p:cNvPr id="17" name="Text 11"/>
          <p:cNvSpPr/>
          <p:nvPr/>
        </p:nvSpPr>
        <p:spPr>
          <a:xfrm>
            <a:off x="831652" y="6622256"/>
            <a:ext cx="3458051" cy="878681"/>
          </a:xfrm>
          <a:prstGeom prst="rect">
            <a:avLst/>
          </a:prstGeom>
          <a:noFill/>
          <a:ln/>
        </p:spPr>
        <p:txBody>
          <a:bodyPr wrap="square" lIns="0" tIns="0" rIns="0" bIns="0" rtlCol="0" anchor="t"/>
          <a:lstStyle/>
          <a:p>
            <a:pPr indent="0" marL="0">
              <a:lnSpc>
                <a:spcPts val="2300"/>
              </a:lnSpc>
              <a:buNone/>
            </a:pPr>
            <a:r>
              <a:rPr lang="en-US" sz="1400" dirty="0">
                <a:solidFill>
                  <a:srgbClr val="DAD8E9"/>
                </a:solidFill>
                <a:latin typeface="Mukta Light" pitchFamily="34" charset="0"/>
                <a:ea typeface="Mukta Light" pitchFamily="34" charset="-122"/>
                <a:cs typeface="Mukta Light" pitchFamily="34" charset="-120"/>
              </a:rPr>
              <a:t>0% missing data, ensuring reliable and accurate model outcomes without risk of bias or distortion.</a:t>
            </a:r>
            <a:endParaRPr lang="en-US" sz="1400" dirty="0"/>
          </a:p>
        </p:txBody>
      </p:sp>
      <p:sp>
        <p:nvSpPr>
          <p:cNvPr id="18" name="Shape 12"/>
          <p:cNvSpPr/>
          <p:nvPr/>
        </p:nvSpPr>
        <p:spPr>
          <a:xfrm>
            <a:off x="4663559" y="6067425"/>
            <a:ext cx="3839528" cy="1702118"/>
          </a:xfrm>
          <a:prstGeom prst="roundRect">
            <a:avLst>
              <a:gd name="adj" fmla="val 4519"/>
            </a:avLst>
          </a:prstGeom>
          <a:solidFill>
            <a:srgbClr val="542C49"/>
          </a:solidFill>
          <a:ln w="7620">
            <a:solidFill>
              <a:srgbClr val="6D4562"/>
            </a:solidFill>
            <a:prstDash val="solid"/>
          </a:ln>
        </p:spPr>
      </p:sp>
      <p:sp>
        <p:nvSpPr>
          <p:cNvPr id="19" name="Text 13"/>
          <p:cNvSpPr/>
          <p:nvPr/>
        </p:nvSpPr>
        <p:spPr>
          <a:xfrm>
            <a:off x="4854297" y="6258163"/>
            <a:ext cx="2034659" cy="254317"/>
          </a:xfrm>
          <a:prstGeom prst="rect">
            <a:avLst/>
          </a:prstGeom>
          <a:noFill/>
          <a:ln/>
        </p:spPr>
        <p:txBody>
          <a:bodyPr wrap="none" lIns="0" tIns="0" rIns="0" bIns="0" rtlCol="0" anchor="t"/>
          <a:lstStyle/>
          <a:p>
            <a:pPr indent="0" marL="0">
              <a:lnSpc>
                <a:spcPts val="2000"/>
              </a:lnSpc>
              <a:buNone/>
            </a:pPr>
            <a:r>
              <a:rPr lang="en-US" sz="1600" dirty="0">
                <a:solidFill>
                  <a:srgbClr val="DAD8E9"/>
                </a:solidFill>
                <a:latin typeface="Prompt Medium" pitchFamily="34" charset="0"/>
                <a:ea typeface="Prompt Medium" pitchFamily="34" charset="-122"/>
                <a:cs typeface="Prompt Medium" pitchFamily="34" charset="-120"/>
              </a:rPr>
              <a:t>Silhouette Score</a:t>
            </a:r>
            <a:endParaRPr lang="en-US" sz="1600" dirty="0"/>
          </a:p>
        </p:txBody>
      </p:sp>
      <p:sp>
        <p:nvSpPr>
          <p:cNvPr id="20" name="Shape 14"/>
          <p:cNvSpPr/>
          <p:nvPr/>
        </p:nvSpPr>
        <p:spPr>
          <a:xfrm>
            <a:off x="4854297" y="6718459"/>
            <a:ext cx="3458051" cy="860346"/>
          </a:xfrm>
          <a:prstGeom prst="roundRect">
            <a:avLst>
              <a:gd name="adj" fmla="val 8940"/>
            </a:avLst>
          </a:prstGeom>
          <a:solidFill>
            <a:srgbClr val="321A2C"/>
          </a:solidFill>
          <a:ln/>
        </p:spPr>
      </p:sp>
      <p:sp>
        <p:nvSpPr>
          <p:cNvPr id="21" name="Shape 15"/>
          <p:cNvSpPr/>
          <p:nvPr/>
        </p:nvSpPr>
        <p:spPr>
          <a:xfrm>
            <a:off x="4845248" y="6718459"/>
            <a:ext cx="3476149" cy="860346"/>
          </a:xfrm>
          <a:prstGeom prst="roundRect">
            <a:avLst>
              <a:gd name="adj" fmla="val 3193"/>
            </a:avLst>
          </a:prstGeom>
          <a:solidFill>
            <a:srgbClr val="321A2C"/>
          </a:solidFill>
          <a:ln/>
        </p:spPr>
      </p:sp>
      <p:sp>
        <p:nvSpPr>
          <p:cNvPr id="22" name="Text 16"/>
          <p:cNvSpPr/>
          <p:nvPr/>
        </p:nvSpPr>
        <p:spPr>
          <a:xfrm>
            <a:off x="5028367" y="6855738"/>
            <a:ext cx="3109913" cy="585788"/>
          </a:xfrm>
          <a:prstGeom prst="rect">
            <a:avLst/>
          </a:prstGeom>
          <a:noFill/>
          <a:ln/>
        </p:spPr>
        <p:txBody>
          <a:bodyPr wrap="square" lIns="0" tIns="0" rIns="0" bIns="0" rtlCol="0" anchor="t"/>
          <a:lstStyle/>
          <a:p>
            <a:pPr indent="0" marL="0">
              <a:lnSpc>
                <a:spcPts val="2300"/>
              </a:lnSpc>
              <a:buNone/>
            </a:pPr>
            <a:r>
              <a:rPr lang="en-US" sz="1400" dirty="0">
                <a:solidFill>
                  <a:srgbClr val="DAD8E9"/>
                </a:solidFill>
                <a:highlight>
                  <a:srgbClr val="321A2C"/>
                </a:highlight>
                <a:latin typeface="Consolas Light" pitchFamily="34" charset="0"/>
                <a:ea typeface="Consolas Light" pitchFamily="34" charset="-122"/>
                <a:cs typeface="Consolas Light" pitchFamily="34" charset="-120"/>
              </a:rPr>
              <a:t>(0.5205434398474948,Profit PC 0.6231358103213682,Sales PC)</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314"/>
          </a:xfrm>
          <a:prstGeom prst="rect">
            <a:avLst/>
          </a:prstGeom>
        </p:spPr>
      </p:pic>
      <p:sp>
        <p:nvSpPr>
          <p:cNvPr id="3" name="Text 0"/>
          <p:cNvSpPr/>
          <p:nvPr/>
        </p:nvSpPr>
        <p:spPr>
          <a:xfrm>
            <a:off x="6274594" y="619244"/>
            <a:ext cx="6329363" cy="625435"/>
          </a:xfrm>
          <a:prstGeom prst="rect">
            <a:avLst/>
          </a:prstGeom>
          <a:noFill/>
          <a:ln/>
        </p:spPr>
        <p:txBody>
          <a:bodyPr wrap="none" lIns="0" tIns="0" rIns="0" bIns="0" rtlCol="0" anchor="t"/>
          <a:lstStyle/>
          <a:p>
            <a:pPr indent="0" marL="0">
              <a:lnSpc>
                <a:spcPts val="4900"/>
              </a:lnSpc>
              <a:buNone/>
            </a:pPr>
            <a:r>
              <a:rPr lang="en-US" sz="3900" dirty="0">
                <a:solidFill>
                  <a:srgbClr val="C6BFEE"/>
                </a:solidFill>
                <a:latin typeface="Prompt Medium" pitchFamily="34" charset="0"/>
                <a:ea typeface="Prompt Medium" pitchFamily="34" charset="-122"/>
                <a:cs typeface="Prompt Medium" pitchFamily="34" charset="-120"/>
              </a:rPr>
              <a:t>Key Findings and Insights</a:t>
            </a:r>
            <a:endParaRPr lang="en-US" sz="3900" dirty="0"/>
          </a:p>
        </p:txBody>
      </p:sp>
      <p:pic>
        <p:nvPicPr>
          <p:cNvPr id="4" name="Image 1" descr="preencoded.png">    </p:cNvPr>
          <p:cNvPicPr>
            <a:picLocks noChangeAspect="1"/>
          </p:cNvPicPr>
          <p:nvPr/>
        </p:nvPicPr>
        <p:blipFill>
          <a:blip r:embed="rId2"/>
          <a:stretch>
            <a:fillRect/>
          </a:stretch>
        </p:blipFill>
        <p:spPr>
          <a:xfrm>
            <a:off x="6274594" y="1582460"/>
            <a:ext cx="562928" cy="562927"/>
          </a:xfrm>
          <a:prstGeom prst="rect">
            <a:avLst/>
          </a:prstGeom>
        </p:spPr>
      </p:pic>
      <p:sp>
        <p:nvSpPr>
          <p:cNvPr id="5" name="Text 1"/>
          <p:cNvSpPr/>
          <p:nvPr/>
        </p:nvSpPr>
        <p:spPr>
          <a:xfrm>
            <a:off x="6274594" y="2370534"/>
            <a:ext cx="2502218"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Top Performers</a:t>
            </a:r>
            <a:endParaRPr lang="en-US" sz="1950" dirty="0"/>
          </a:p>
        </p:txBody>
      </p:sp>
      <p:sp>
        <p:nvSpPr>
          <p:cNvPr id="6" name="Text 2"/>
          <p:cNvSpPr/>
          <p:nvPr/>
        </p:nvSpPr>
        <p:spPr>
          <a:xfrm>
            <a:off x="6274594" y="2818328"/>
            <a:ext cx="3614857" cy="1440656"/>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Delaware, Rhode Island, and Washington consistently emerged as leaders in both sales and profit potential.</a:t>
            </a:r>
            <a:endParaRPr lang="en-US" sz="1750" dirty="0"/>
          </a:p>
        </p:txBody>
      </p:sp>
      <p:pic>
        <p:nvPicPr>
          <p:cNvPr id="7" name="Image 2" descr="preencoded.png">    </p:cNvPr>
          <p:cNvPicPr>
            <a:picLocks noChangeAspect="1"/>
          </p:cNvPicPr>
          <p:nvPr/>
        </p:nvPicPr>
        <p:blipFill>
          <a:blip r:embed="rId3"/>
          <a:stretch>
            <a:fillRect/>
          </a:stretch>
        </p:blipFill>
        <p:spPr>
          <a:xfrm>
            <a:off x="10227231" y="1582460"/>
            <a:ext cx="562928" cy="562927"/>
          </a:xfrm>
          <a:prstGeom prst="rect">
            <a:avLst/>
          </a:prstGeom>
        </p:spPr>
      </p:pic>
      <p:sp>
        <p:nvSpPr>
          <p:cNvPr id="8" name="Text 3"/>
          <p:cNvSpPr/>
          <p:nvPr/>
        </p:nvSpPr>
        <p:spPr>
          <a:xfrm>
            <a:off x="10227231" y="2370534"/>
            <a:ext cx="2903815"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Widespread Challenges</a:t>
            </a:r>
            <a:endParaRPr lang="en-US" sz="1950" dirty="0"/>
          </a:p>
        </p:txBody>
      </p:sp>
      <p:sp>
        <p:nvSpPr>
          <p:cNvPr id="9" name="Text 4"/>
          <p:cNvSpPr/>
          <p:nvPr/>
        </p:nvSpPr>
        <p:spPr>
          <a:xfrm>
            <a:off x="10227231" y="2818328"/>
            <a:ext cx="3614976" cy="1440656"/>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87.5% of states showed low profit potential, indicating significant difficulties in converting sales to profits.</a:t>
            </a:r>
            <a:endParaRPr lang="en-US" sz="1750" dirty="0"/>
          </a:p>
        </p:txBody>
      </p:sp>
      <p:pic>
        <p:nvPicPr>
          <p:cNvPr id="10" name="Image 3" descr="preencoded.png">    </p:cNvPr>
          <p:cNvPicPr>
            <a:picLocks noChangeAspect="1"/>
          </p:cNvPicPr>
          <p:nvPr/>
        </p:nvPicPr>
        <p:blipFill>
          <a:blip r:embed="rId4"/>
          <a:stretch>
            <a:fillRect/>
          </a:stretch>
        </p:blipFill>
        <p:spPr>
          <a:xfrm>
            <a:off x="6274594" y="4934545"/>
            <a:ext cx="562928" cy="562927"/>
          </a:xfrm>
          <a:prstGeom prst="rect">
            <a:avLst/>
          </a:prstGeom>
        </p:spPr>
      </p:pic>
      <p:sp>
        <p:nvSpPr>
          <p:cNvPr id="11" name="Text 5"/>
          <p:cNvSpPr/>
          <p:nvPr/>
        </p:nvSpPr>
        <p:spPr>
          <a:xfrm>
            <a:off x="6274594" y="5722620"/>
            <a:ext cx="2502218" cy="312777"/>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Diverse Strategies</a:t>
            </a:r>
            <a:endParaRPr lang="en-US" sz="1950" dirty="0"/>
          </a:p>
        </p:txBody>
      </p:sp>
      <p:sp>
        <p:nvSpPr>
          <p:cNvPr id="12" name="Text 6"/>
          <p:cNvSpPr/>
          <p:nvPr/>
        </p:nvSpPr>
        <p:spPr>
          <a:xfrm>
            <a:off x="6274594" y="6170414"/>
            <a:ext cx="3614857" cy="1440656"/>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Light" pitchFamily="34" charset="0"/>
                <a:ea typeface="Mukta Light" pitchFamily="34" charset="-122"/>
                <a:cs typeface="Mukta Light" pitchFamily="34" charset="-120"/>
              </a:rPr>
              <a:t>No direct relationship between item diversity and profitability, suggesting varied business strategies can be successful.</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310"/>
          </a:xfrm>
          <a:prstGeom prst="rect">
            <a:avLst/>
          </a:prstGeom>
        </p:spPr>
      </p:pic>
      <p:sp>
        <p:nvSpPr>
          <p:cNvPr id="3" name="Text 0"/>
          <p:cNvSpPr/>
          <p:nvPr/>
        </p:nvSpPr>
        <p:spPr>
          <a:xfrm>
            <a:off x="694492" y="3026807"/>
            <a:ext cx="5835253" cy="551259"/>
          </a:xfrm>
          <a:prstGeom prst="rect">
            <a:avLst/>
          </a:prstGeom>
          <a:noFill/>
          <a:ln/>
        </p:spPr>
        <p:txBody>
          <a:bodyPr wrap="none" lIns="0" tIns="0" rIns="0" bIns="0" rtlCol="0" anchor="t"/>
          <a:lstStyle/>
          <a:p>
            <a:pPr indent="0" marL="0">
              <a:lnSpc>
                <a:spcPts val="4300"/>
              </a:lnSpc>
              <a:buNone/>
            </a:pPr>
            <a:r>
              <a:rPr lang="en-US" sz="3450" dirty="0">
                <a:solidFill>
                  <a:srgbClr val="C6BFEE"/>
                </a:solidFill>
                <a:latin typeface="Prompt Medium" pitchFamily="34" charset="0"/>
                <a:ea typeface="Prompt Medium" pitchFamily="34" charset="-122"/>
                <a:cs typeface="Prompt Medium" pitchFamily="34" charset="-120"/>
              </a:rPr>
              <a:t>Conclusion and Next Steps</a:t>
            </a:r>
            <a:endParaRPr lang="en-US" sz="3450" dirty="0"/>
          </a:p>
        </p:txBody>
      </p:sp>
      <p:pic>
        <p:nvPicPr>
          <p:cNvPr id="4" name="Image 1" descr="preencoded.png">    </p:cNvPr>
          <p:cNvPicPr>
            <a:picLocks noChangeAspect="1"/>
          </p:cNvPicPr>
          <p:nvPr/>
        </p:nvPicPr>
        <p:blipFill>
          <a:blip r:embed="rId2"/>
          <a:stretch>
            <a:fillRect/>
          </a:stretch>
        </p:blipFill>
        <p:spPr>
          <a:xfrm>
            <a:off x="694492" y="3875603"/>
            <a:ext cx="992029" cy="1426369"/>
          </a:xfrm>
          <a:prstGeom prst="rect">
            <a:avLst/>
          </a:prstGeom>
        </p:spPr>
      </p:pic>
      <p:sp>
        <p:nvSpPr>
          <p:cNvPr id="5" name="Text 1"/>
          <p:cNvSpPr/>
          <p:nvPr/>
        </p:nvSpPr>
        <p:spPr>
          <a:xfrm>
            <a:off x="1984058" y="4073962"/>
            <a:ext cx="2204680" cy="275630"/>
          </a:xfrm>
          <a:prstGeom prst="rect">
            <a:avLst/>
          </a:prstGeom>
          <a:noFill/>
          <a:ln/>
        </p:spPr>
        <p:txBody>
          <a:bodyPr wrap="none" lIns="0" tIns="0" rIns="0" bIns="0" rtlCol="0" anchor="t"/>
          <a:lstStyle/>
          <a:p>
            <a:pPr algn="l"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Actionable Insights</a:t>
            </a:r>
            <a:endParaRPr lang="en-US" sz="1700" dirty="0"/>
          </a:p>
        </p:txBody>
      </p:sp>
      <p:sp>
        <p:nvSpPr>
          <p:cNvPr id="6" name="Text 2"/>
          <p:cNvSpPr/>
          <p:nvPr/>
        </p:nvSpPr>
        <p:spPr>
          <a:xfrm>
            <a:off x="1984058" y="4468535"/>
            <a:ext cx="11951851" cy="635079"/>
          </a:xfrm>
          <a:prstGeom prst="rect">
            <a:avLst/>
          </a:prstGeom>
          <a:noFill/>
          <a:ln/>
        </p:spPr>
        <p:txBody>
          <a:bodyPr wrap="square" lIns="0" tIns="0" rIns="0" bIns="0" rtlCol="0" anchor="t"/>
          <a:lstStyle/>
          <a:p>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The analysis provides a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detailed framework</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for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identifying high-potential markets</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using c</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lear thresholds</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and advanced data mining techniques.</a:t>
            </a:r>
            <a:endParaRPr lang="en-US" sz="1550" dirty="0"/>
          </a:p>
        </p:txBody>
      </p:sp>
      <p:pic>
        <p:nvPicPr>
          <p:cNvPr id="7" name="Image 2" descr="preencoded.png">    </p:cNvPr>
          <p:cNvPicPr>
            <a:picLocks noChangeAspect="1"/>
          </p:cNvPicPr>
          <p:nvPr/>
        </p:nvPicPr>
        <p:blipFill>
          <a:blip r:embed="rId3"/>
          <a:stretch>
            <a:fillRect/>
          </a:stretch>
        </p:blipFill>
        <p:spPr>
          <a:xfrm>
            <a:off x="694492" y="5301972"/>
            <a:ext cx="992029" cy="1190506"/>
          </a:xfrm>
          <a:prstGeom prst="rect">
            <a:avLst/>
          </a:prstGeom>
        </p:spPr>
      </p:pic>
      <p:sp>
        <p:nvSpPr>
          <p:cNvPr id="8" name="Text 3"/>
          <p:cNvSpPr/>
          <p:nvPr/>
        </p:nvSpPr>
        <p:spPr>
          <a:xfrm>
            <a:off x="1984058" y="5500330"/>
            <a:ext cx="2811899" cy="275630"/>
          </a:xfrm>
          <a:prstGeom prst="rect">
            <a:avLst/>
          </a:prstGeom>
          <a:noFill/>
          <a:ln/>
        </p:spPr>
        <p:txBody>
          <a:bodyPr wrap="none" lIns="0" tIns="0" rIns="0" bIns="0" rtlCol="0" anchor="t"/>
          <a:lstStyle/>
          <a:p>
            <a:pPr algn="l"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Strategic Decision-Making</a:t>
            </a:r>
            <a:endParaRPr lang="en-US" sz="1700" dirty="0"/>
          </a:p>
        </p:txBody>
      </p:sp>
      <p:sp>
        <p:nvSpPr>
          <p:cNvPr id="9" name="Text 4"/>
          <p:cNvSpPr/>
          <p:nvPr/>
        </p:nvSpPr>
        <p:spPr>
          <a:xfrm>
            <a:off x="1984058" y="5894903"/>
            <a:ext cx="11951851" cy="317540"/>
          </a:xfrm>
          <a:prstGeom prst="rect">
            <a:avLst/>
          </a:prstGeom>
          <a:noFill/>
          <a:ln/>
        </p:spPr>
        <p:txBody>
          <a:bodyPr wrap="none" lIns="0" tIns="0" rIns="0" bIns="0" rtlCol="0" anchor="t"/>
          <a:lstStyle/>
          <a:p>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Businesses can use these insights to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prioritize states</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for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marketing</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investment</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and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resource allocation</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a:t>
            </a:r>
            <a:endParaRPr lang="en-US" sz="1550" dirty="0"/>
          </a:p>
        </p:txBody>
      </p:sp>
      <p:pic>
        <p:nvPicPr>
          <p:cNvPr id="10" name="Image 3" descr="preencoded.png">    </p:cNvPr>
          <p:cNvPicPr>
            <a:picLocks noChangeAspect="1"/>
          </p:cNvPicPr>
          <p:nvPr/>
        </p:nvPicPr>
        <p:blipFill>
          <a:blip r:embed="rId4"/>
          <a:stretch>
            <a:fillRect/>
          </a:stretch>
        </p:blipFill>
        <p:spPr>
          <a:xfrm>
            <a:off x="694492" y="6492478"/>
            <a:ext cx="992029" cy="1190506"/>
          </a:xfrm>
          <a:prstGeom prst="rect">
            <a:avLst/>
          </a:prstGeom>
        </p:spPr>
      </p:pic>
      <p:sp>
        <p:nvSpPr>
          <p:cNvPr id="11" name="Text 5"/>
          <p:cNvSpPr/>
          <p:nvPr/>
        </p:nvSpPr>
        <p:spPr>
          <a:xfrm>
            <a:off x="1984058" y="6690836"/>
            <a:ext cx="2204680" cy="275630"/>
          </a:xfrm>
          <a:prstGeom prst="rect">
            <a:avLst/>
          </a:prstGeom>
          <a:noFill/>
          <a:ln/>
        </p:spPr>
        <p:txBody>
          <a:bodyPr wrap="none" lIns="0" tIns="0" rIns="0" bIns="0" rtlCol="0" anchor="t"/>
          <a:lstStyle/>
          <a:p>
            <a:pPr algn="l" indent="0" marL="0">
              <a:lnSpc>
                <a:spcPts val="2150"/>
              </a:lnSpc>
              <a:buNone/>
            </a:pPr>
            <a:r>
              <a:rPr lang="en-US" sz="1700" dirty="0">
                <a:solidFill>
                  <a:srgbClr val="DAD8E9"/>
                </a:solidFill>
                <a:latin typeface="Prompt Medium" pitchFamily="34" charset="0"/>
                <a:ea typeface="Prompt Medium" pitchFamily="34" charset="-122"/>
                <a:cs typeface="Prompt Medium" pitchFamily="34" charset="-120"/>
              </a:rPr>
              <a:t>Further Research</a:t>
            </a:r>
            <a:endParaRPr lang="en-US" sz="1700" dirty="0"/>
          </a:p>
        </p:txBody>
      </p:sp>
      <p:sp>
        <p:nvSpPr>
          <p:cNvPr id="12" name="Text 6"/>
          <p:cNvSpPr/>
          <p:nvPr/>
        </p:nvSpPr>
        <p:spPr>
          <a:xfrm>
            <a:off x="1984058" y="7085409"/>
            <a:ext cx="11951851" cy="317540"/>
          </a:xfrm>
          <a:prstGeom prst="rect">
            <a:avLst/>
          </a:prstGeom>
          <a:noFill/>
          <a:ln/>
        </p:spPr>
        <p:txBody>
          <a:bodyPr wrap="none" lIns="0" tIns="0" rIns="0" bIns="0" rtlCol="0" anchor="t"/>
          <a:lstStyle/>
          <a:p>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Explore additional factors influencing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profitability</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and conduct more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granular analysis</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at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city</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or </a:t>
            </a:r>
            <a:pPr algn="l" indent="0" marL="0">
              <a:lnSpc>
                <a:spcPts val="2450"/>
              </a:lnSpc>
              <a:buNone/>
            </a:pPr>
            <a:r>
              <a:rPr lang="en-US" sz="1550" b="1" dirty="0">
                <a:solidFill>
                  <a:srgbClr val="DAD8E9"/>
                </a:solidFill>
                <a:latin typeface="Mukta Light" pitchFamily="34" charset="0"/>
                <a:ea typeface="Mukta Light" pitchFamily="34" charset="-122"/>
                <a:cs typeface="Mukta Light" pitchFamily="34" charset="-120"/>
              </a:rPr>
              <a:t>county</a:t>
            </a:r>
            <a:pPr algn="l" indent="0" marL="0">
              <a:lnSpc>
                <a:spcPts val="2450"/>
              </a:lnSpc>
              <a:buNone/>
            </a:pPr>
            <a:r>
              <a:rPr lang="en-US" sz="1550" dirty="0">
                <a:solidFill>
                  <a:srgbClr val="DAD8E9"/>
                </a:solidFill>
                <a:latin typeface="Mukta Light" pitchFamily="34" charset="0"/>
                <a:ea typeface="Mukta Light" pitchFamily="34" charset="-122"/>
                <a:cs typeface="Mukta Light" pitchFamily="34" charset="-120"/>
              </a:rPr>
              <a:t> levels.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2493526"/>
            <a:ext cx="129023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3" name="Text 1"/>
          <p:cNvSpPr/>
          <p:nvPr/>
        </p:nvSpPr>
        <p:spPr>
          <a:xfrm>
            <a:off x="864037" y="3135392"/>
            <a:ext cx="12902327" cy="2057400"/>
          </a:xfrm>
          <a:prstGeom prst="rect">
            <a:avLst/>
          </a:prstGeom>
          <a:noFill/>
          <a:ln/>
        </p:spPr>
        <p:txBody>
          <a:bodyPr wrap="none" lIns="0" tIns="0" rIns="0" bIns="0" rtlCol="0" anchor="t"/>
          <a:lstStyle/>
          <a:p>
            <a:pPr algn="ctr" indent="0" marL="0">
              <a:lnSpc>
                <a:spcPts val="16200"/>
              </a:lnSpc>
              <a:buNone/>
            </a:pPr>
            <a:r>
              <a:rPr lang="en-US" sz="12950" dirty="0">
                <a:solidFill>
                  <a:srgbClr val="C6BFEE"/>
                </a:solidFill>
                <a:latin typeface="Prompt Medium" pitchFamily="34" charset="0"/>
                <a:ea typeface="Prompt Medium" pitchFamily="34" charset="-122"/>
                <a:cs typeface="Prompt Medium" pitchFamily="34" charset="-120"/>
              </a:rPr>
              <a:t>THANK YOU!</a:t>
            </a:r>
            <a:endParaRPr lang="en-US" sz="12950" dirty="0"/>
          </a:p>
        </p:txBody>
      </p:sp>
      <p:sp>
        <p:nvSpPr>
          <p:cNvPr id="4" name="Text 2"/>
          <p:cNvSpPr/>
          <p:nvPr/>
        </p:nvSpPr>
        <p:spPr>
          <a:xfrm>
            <a:off x="864037" y="5563076"/>
            <a:ext cx="129023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320665" y="493633"/>
            <a:ext cx="3989070" cy="498515"/>
          </a:xfrm>
          <a:prstGeom prst="rect">
            <a:avLst/>
          </a:prstGeom>
          <a:noFill/>
          <a:ln/>
        </p:spPr>
        <p:txBody>
          <a:bodyPr wrap="none" lIns="0" tIns="0" rIns="0" bIns="0" rtlCol="0" anchor="t"/>
          <a:lstStyle/>
          <a:p>
            <a:pPr algn="ctr" indent="0" marL="0">
              <a:lnSpc>
                <a:spcPts val="3900"/>
              </a:lnSpc>
              <a:buNone/>
            </a:pPr>
            <a:r>
              <a:rPr lang="en-US" sz="3100" dirty="0">
                <a:solidFill>
                  <a:srgbClr val="C6BFEE"/>
                </a:solidFill>
                <a:latin typeface="Prompt Medium" pitchFamily="34" charset="0"/>
                <a:ea typeface="Prompt Medium" pitchFamily="34" charset="-122"/>
                <a:cs typeface="Prompt Medium" pitchFamily="34" charset="-120"/>
              </a:rPr>
              <a:t>Introduction</a:t>
            </a:r>
            <a:endParaRPr lang="en-US" sz="3100" dirty="0"/>
          </a:p>
        </p:txBody>
      </p:sp>
      <p:sp>
        <p:nvSpPr>
          <p:cNvPr id="3" name="Shape 1"/>
          <p:cNvSpPr/>
          <p:nvPr/>
        </p:nvSpPr>
        <p:spPr>
          <a:xfrm>
            <a:off x="7303770" y="1351121"/>
            <a:ext cx="22860" cy="5323880"/>
          </a:xfrm>
          <a:prstGeom prst="roundRect">
            <a:avLst>
              <a:gd name="adj" fmla="val 329809"/>
            </a:avLst>
          </a:prstGeom>
          <a:solidFill>
            <a:srgbClr val="6D4562"/>
          </a:solidFill>
          <a:ln/>
        </p:spPr>
      </p:sp>
      <p:sp>
        <p:nvSpPr>
          <p:cNvPr id="4" name="Shape 2"/>
          <p:cNvSpPr/>
          <p:nvPr/>
        </p:nvSpPr>
        <p:spPr>
          <a:xfrm>
            <a:off x="6552843" y="1698665"/>
            <a:ext cx="628174" cy="22860"/>
          </a:xfrm>
          <a:prstGeom prst="roundRect">
            <a:avLst>
              <a:gd name="adj" fmla="val 329809"/>
            </a:avLst>
          </a:prstGeom>
          <a:solidFill>
            <a:srgbClr val="6D4562"/>
          </a:solidFill>
          <a:ln/>
        </p:spPr>
      </p:sp>
      <p:sp>
        <p:nvSpPr>
          <p:cNvPr id="5" name="Shape 3"/>
          <p:cNvSpPr/>
          <p:nvPr/>
        </p:nvSpPr>
        <p:spPr>
          <a:xfrm>
            <a:off x="7158157" y="1553051"/>
            <a:ext cx="314087" cy="314087"/>
          </a:xfrm>
          <a:prstGeom prst="roundRect">
            <a:avLst>
              <a:gd name="adj" fmla="val 24004"/>
            </a:avLst>
          </a:prstGeom>
          <a:solidFill>
            <a:srgbClr val="542C49"/>
          </a:solidFill>
          <a:ln w="7620">
            <a:solidFill>
              <a:srgbClr val="6D4562"/>
            </a:solidFill>
            <a:prstDash val="solid"/>
          </a:ln>
        </p:spPr>
      </p:sp>
      <p:sp>
        <p:nvSpPr>
          <p:cNvPr id="6" name="Text 4"/>
          <p:cNvSpPr/>
          <p:nvPr/>
        </p:nvSpPr>
        <p:spPr>
          <a:xfrm>
            <a:off x="2281357" y="1530548"/>
            <a:ext cx="2393394" cy="299085"/>
          </a:xfrm>
          <a:prstGeom prst="rect">
            <a:avLst/>
          </a:prstGeom>
          <a:noFill/>
          <a:ln/>
        </p:spPr>
        <p:txBody>
          <a:bodyPr wrap="none" lIns="0" tIns="0" rIns="0" bIns="0" rtlCol="0" anchor="t"/>
          <a:lstStyle/>
          <a:p>
            <a:pPr algn="ctr"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Vision</a:t>
            </a:r>
            <a:endParaRPr lang="en-US" sz="1850" dirty="0"/>
          </a:p>
        </p:txBody>
      </p:sp>
      <p:sp>
        <p:nvSpPr>
          <p:cNvPr id="7" name="Text 5"/>
          <p:cNvSpPr/>
          <p:nvPr/>
        </p:nvSpPr>
        <p:spPr>
          <a:xfrm>
            <a:off x="628174" y="1937266"/>
            <a:ext cx="5699760" cy="861536"/>
          </a:xfrm>
          <a:prstGeom prst="rect">
            <a:avLst/>
          </a:prstGeom>
          <a:noFill/>
          <a:ln/>
        </p:spPr>
        <p:txBody>
          <a:bodyPr wrap="square" lIns="0" tIns="0" rIns="0" bIns="0" rtlCol="0" anchor="t"/>
          <a:lstStyle/>
          <a:p>
            <a:pPr algn="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Leverage advanced data mining techniques to transform this raw data into valuable insights that can guide targeted marketing and business expansion decisions</a:t>
            </a:r>
            <a:endParaRPr lang="en-US" sz="1400" dirty="0"/>
          </a:p>
        </p:txBody>
      </p:sp>
      <p:sp>
        <p:nvSpPr>
          <p:cNvPr id="8" name="Shape 6"/>
          <p:cNvSpPr/>
          <p:nvPr/>
        </p:nvSpPr>
        <p:spPr>
          <a:xfrm>
            <a:off x="7449383" y="2596039"/>
            <a:ext cx="628174" cy="22860"/>
          </a:xfrm>
          <a:prstGeom prst="roundRect">
            <a:avLst>
              <a:gd name="adj" fmla="val 329809"/>
            </a:avLst>
          </a:prstGeom>
          <a:solidFill>
            <a:srgbClr val="6D4562"/>
          </a:solidFill>
          <a:ln/>
        </p:spPr>
      </p:sp>
      <p:sp>
        <p:nvSpPr>
          <p:cNvPr id="9" name="Shape 7"/>
          <p:cNvSpPr/>
          <p:nvPr/>
        </p:nvSpPr>
        <p:spPr>
          <a:xfrm>
            <a:off x="7158157" y="2450425"/>
            <a:ext cx="314087" cy="314087"/>
          </a:xfrm>
          <a:prstGeom prst="roundRect">
            <a:avLst>
              <a:gd name="adj" fmla="val 24004"/>
            </a:avLst>
          </a:prstGeom>
          <a:solidFill>
            <a:srgbClr val="542C49"/>
          </a:solidFill>
          <a:ln w="7620">
            <a:solidFill>
              <a:srgbClr val="6D4562"/>
            </a:solidFill>
            <a:prstDash val="solid"/>
          </a:ln>
        </p:spPr>
      </p:sp>
      <p:sp>
        <p:nvSpPr>
          <p:cNvPr id="10" name="Text 8"/>
          <p:cNvSpPr/>
          <p:nvPr/>
        </p:nvSpPr>
        <p:spPr>
          <a:xfrm>
            <a:off x="8302466" y="2427922"/>
            <a:ext cx="2393394" cy="299085"/>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Mission</a:t>
            </a:r>
            <a:endParaRPr lang="en-US" sz="1850" dirty="0"/>
          </a:p>
        </p:txBody>
      </p:sp>
      <p:sp>
        <p:nvSpPr>
          <p:cNvPr id="11" name="Text 9"/>
          <p:cNvSpPr/>
          <p:nvPr/>
        </p:nvSpPr>
        <p:spPr>
          <a:xfrm>
            <a:off x="8302466" y="2834640"/>
            <a:ext cx="5699760" cy="574358"/>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Analyze supermarket data combined with population data from various U.S. states.</a:t>
            </a:r>
            <a:endParaRPr lang="en-US" sz="1400" dirty="0"/>
          </a:p>
        </p:txBody>
      </p:sp>
      <p:sp>
        <p:nvSpPr>
          <p:cNvPr id="12" name="Shape 10"/>
          <p:cNvSpPr/>
          <p:nvPr/>
        </p:nvSpPr>
        <p:spPr>
          <a:xfrm>
            <a:off x="6552843" y="3505200"/>
            <a:ext cx="628174" cy="22860"/>
          </a:xfrm>
          <a:prstGeom prst="roundRect">
            <a:avLst>
              <a:gd name="adj" fmla="val 329809"/>
            </a:avLst>
          </a:prstGeom>
          <a:solidFill>
            <a:srgbClr val="6D4562"/>
          </a:solidFill>
          <a:ln/>
        </p:spPr>
      </p:sp>
      <p:sp>
        <p:nvSpPr>
          <p:cNvPr id="13" name="Shape 11"/>
          <p:cNvSpPr/>
          <p:nvPr/>
        </p:nvSpPr>
        <p:spPr>
          <a:xfrm>
            <a:off x="7158157" y="3359587"/>
            <a:ext cx="314087" cy="314087"/>
          </a:xfrm>
          <a:prstGeom prst="roundRect">
            <a:avLst>
              <a:gd name="adj" fmla="val 24004"/>
            </a:avLst>
          </a:prstGeom>
          <a:solidFill>
            <a:srgbClr val="542C49"/>
          </a:solidFill>
          <a:ln w="7620">
            <a:solidFill>
              <a:srgbClr val="6D4562"/>
            </a:solidFill>
            <a:prstDash val="solid"/>
          </a:ln>
        </p:spPr>
      </p:sp>
      <p:sp>
        <p:nvSpPr>
          <p:cNvPr id="14" name="Text 12"/>
          <p:cNvSpPr/>
          <p:nvPr/>
        </p:nvSpPr>
        <p:spPr>
          <a:xfrm>
            <a:off x="3934539" y="3337084"/>
            <a:ext cx="2393394" cy="299085"/>
          </a:xfrm>
          <a:prstGeom prst="rect">
            <a:avLst/>
          </a:prstGeom>
          <a:noFill/>
          <a:ln/>
        </p:spPr>
        <p:txBody>
          <a:bodyPr wrap="none" lIns="0" tIns="0" rIns="0" bIns="0" rtlCol="0" anchor="t"/>
          <a:lstStyle/>
          <a:p>
            <a:pPr algn="r"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Goal</a:t>
            </a:r>
            <a:endParaRPr lang="en-US" sz="1850" dirty="0"/>
          </a:p>
        </p:txBody>
      </p:sp>
      <p:sp>
        <p:nvSpPr>
          <p:cNvPr id="15" name="Text 13"/>
          <p:cNvSpPr/>
          <p:nvPr/>
        </p:nvSpPr>
        <p:spPr>
          <a:xfrm>
            <a:off x="628174" y="3743801"/>
            <a:ext cx="5699760" cy="861536"/>
          </a:xfrm>
          <a:prstGeom prst="rect">
            <a:avLst/>
          </a:prstGeom>
          <a:noFill/>
          <a:ln/>
        </p:spPr>
        <p:txBody>
          <a:bodyPr wrap="square" lIns="0" tIns="0" rIns="0" bIns="0" rtlCol="0" anchor="t"/>
          <a:lstStyle/>
          <a:p>
            <a:pPr algn="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Help businesses and investors make informed decisions on which states offer the best opportunities based on key metrics like sales, profit, and market diversity.</a:t>
            </a:r>
            <a:endParaRPr lang="en-US" sz="1400" dirty="0"/>
          </a:p>
        </p:txBody>
      </p:sp>
      <p:sp>
        <p:nvSpPr>
          <p:cNvPr id="16" name="Shape 14"/>
          <p:cNvSpPr/>
          <p:nvPr/>
        </p:nvSpPr>
        <p:spPr>
          <a:xfrm>
            <a:off x="7449383" y="4408408"/>
            <a:ext cx="628174" cy="22860"/>
          </a:xfrm>
          <a:prstGeom prst="roundRect">
            <a:avLst>
              <a:gd name="adj" fmla="val 329809"/>
            </a:avLst>
          </a:prstGeom>
          <a:solidFill>
            <a:srgbClr val="6D4562"/>
          </a:solidFill>
          <a:ln/>
        </p:spPr>
      </p:sp>
      <p:sp>
        <p:nvSpPr>
          <p:cNvPr id="17" name="Shape 15"/>
          <p:cNvSpPr/>
          <p:nvPr/>
        </p:nvSpPr>
        <p:spPr>
          <a:xfrm>
            <a:off x="7158157" y="4262795"/>
            <a:ext cx="314087" cy="314087"/>
          </a:xfrm>
          <a:prstGeom prst="roundRect">
            <a:avLst>
              <a:gd name="adj" fmla="val 24004"/>
            </a:avLst>
          </a:prstGeom>
          <a:solidFill>
            <a:srgbClr val="542C49"/>
          </a:solidFill>
          <a:ln w="7620">
            <a:solidFill>
              <a:srgbClr val="6D4562"/>
            </a:solidFill>
            <a:prstDash val="solid"/>
          </a:ln>
        </p:spPr>
      </p:sp>
      <p:sp>
        <p:nvSpPr>
          <p:cNvPr id="18" name="Text 16"/>
          <p:cNvSpPr/>
          <p:nvPr/>
        </p:nvSpPr>
        <p:spPr>
          <a:xfrm>
            <a:off x="8302466" y="4240292"/>
            <a:ext cx="2393394" cy="299085"/>
          </a:xfrm>
          <a:prstGeom prst="rect">
            <a:avLst/>
          </a:prstGeom>
          <a:noFill/>
          <a:ln/>
        </p:spPr>
        <p:txBody>
          <a:bodyPr wrap="none" lIns="0" tIns="0" rIns="0" bIns="0" rtlCol="0" anchor="t"/>
          <a:lstStyle/>
          <a:p>
            <a:pPr algn="l" indent="0" marL="0">
              <a:lnSpc>
                <a:spcPts val="2350"/>
              </a:lnSpc>
              <a:buNone/>
            </a:pPr>
            <a:r>
              <a:rPr lang="en-US" sz="1850" dirty="0">
                <a:solidFill>
                  <a:srgbClr val="DAD8E9"/>
                </a:solidFill>
                <a:latin typeface="Prompt Medium" pitchFamily="34" charset="0"/>
                <a:ea typeface="Prompt Medium" pitchFamily="34" charset="-122"/>
                <a:cs typeface="Prompt Medium" pitchFamily="34" charset="-120"/>
              </a:rPr>
              <a:t>Strategy</a:t>
            </a:r>
            <a:endParaRPr lang="en-US" sz="1850" dirty="0"/>
          </a:p>
        </p:txBody>
      </p:sp>
      <p:sp>
        <p:nvSpPr>
          <p:cNvPr id="19" name="Text 17"/>
          <p:cNvSpPr/>
          <p:nvPr/>
        </p:nvSpPr>
        <p:spPr>
          <a:xfrm>
            <a:off x="8302466" y="4647009"/>
            <a:ext cx="5699760" cy="574358"/>
          </a:xfrm>
          <a:prstGeom prst="rect">
            <a:avLst/>
          </a:prstGeom>
          <a:noFill/>
          <a:ln/>
        </p:spPr>
        <p:txBody>
          <a:bodyPr wrap="square" lIns="0" tIns="0" rIns="0" bIns="0" rtlCol="0" anchor="t"/>
          <a:lstStyle/>
          <a:p>
            <a:pPr marL="342900" indent="-342900">
              <a:lnSpc>
                <a:spcPts val="2250"/>
              </a:lnSpc>
              <a:buSzPct val="100000"/>
              <a:buFont typeface="+mj-lt"/>
              <a:buAutoNum type="arabicPeriod" startAt="1"/>
            </a:pPr>
            <a:r>
              <a:rPr lang="en-US" sz="1400" dirty="0">
                <a:solidFill>
                  <a:srgbClr val="DAD8E9"/>
                </a:solidFill>
                <a:latin typeface="Mukta Light" pitchFamily="34" charset="0"/>
                <a:ea typeface="Mukta Light" pitchFamily="34" charset="-122"/>
                <a:cs typeface="Mukta Light" pitchFamily="34" charset="-120"/>
              </a:rPr>
              <a:t>Identify states with the highest sales potential and profitability by </a:t>
            </a:r>
            <a:pPr indent="0" marL="0">
              <a:lnSpc>
                <a:spcPts val="2250"/>
              </a:lnSpc>
              <a:buNone/>
            </a:pPr>
            <a:r>
              <a:rPr lang="en-US" sz="1400" b="1" dirty="0">
                <a:solidFill>
                  <a:srgbClr val="DAD8E9"/>
                </a:solidFill>
                <a:latin typeface="Mukta Light" pitchFamily="34" charset="0"/>
                <a:ea typeface="Mukta Light" pitchFamily="34" charset="-122"/>
                <a:cs typeface="Mukta Light" pitchFamily="34" charset="-120"/>
              </a:rPr>
              <a:t>analyzing combined </a:t>
            </a:r>
            <a:pP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supermarket and population datasets.</a:t>
            </a:r>
            <a:endParaRPr lang="en-US" sz="1400" dirty="0"/>
          </a:p>
        </p:txBody>
      </p:sp>
      <p:sp>
        <p:nvSpPr>
          <p:cNvPr id="20" name="Text 18"/>
          <p:cNvSpPr/>
          <p:nvPr/>
        </p:nvSpPr>
        <p:spPr>
          <a:xfrm>
            <a:off x="8302466" y="5284113"/>
            <a:ext cx="5699760" cy="574358"/>
          </a:xfrm>
          <a:prstGeom prst="rect">
            <a:avLst/>
          </a:prstGeom>
          <a:noFill/>
          <a:ln/>
        </p:spPr>
        <p:txBody>
          <a:bodyPr wrap="square" lIns="0" tIns="0" rIns="0" bIns="0" rtlCol="0" anchor="t"/>
          <a:lstStyle/>
          <a:p>
            <a:pPr marL="342900" indent="-342900">
              <a:lnSpc>
                <a:spcPts val="2250"/>
              </a:lnSpc>
              <a:buSzPct val="100000"/>
              <a:buFont typeface="+mj-lt"/>
              <a:buAutoNum type="arabicPeriod" startAt="2"/>
            </a:pPr>
            <a:r>
              <a:rPr lang="en-US" sz="1400" b="1" dirty="0">
                <a:solidFill>
                  <a:srgbClr val="DAD8E9"/>
                </a:solidFill>
                <a:latin typeface="Mukta Light" pitchFamily="34" charset="0"/>
                <a:ea typeface="Mukta Light" pitchFamily="34" charset="-122"/>
                <a:cs typeface="Mukta Light" pitchFamily="34" charset="-120"/>
              </a:rPr>
              <a:t>Classify states</a:t>
            </a:r>
            <a:pP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based on their product diversity to determine the suitability for different retail models.</a:t>
            </a:r>
            <a:endParaRPr lang="en-US" sz="1400" dirty="0"/>
          </a:p>
        </p:txBody>
      </p:sp>
      <p:sp>
        <p:nvSpPr>
          <p:cNvPr id="21" name="Text 19"/>
          <p:cNvSpPr/>
          <p:nvPr/>
        </p:nvSpPr>
        <p:spPr>
          <a:xfrm>
            <a:off x="8302466" y="5921216"/>
            <a:ext cx="5699760" cy="574358"/>
          </a:xfrm>
          <a:prstGeom prst="rect">
            <a:avLst/>
          </a:prstGeom>
          <a:noFill/>
          <a:ln/>
        </p:spPr>
        <p:txBody>
          <a:bodyPr wrap="square" lIns="0" tIns="0" rIns="0" bIns="0" rtlCol="0" anchor="t"/>
          <a:lstStyle/>
          <a:p>
            <a:pPr marL="342900" indent="-342900">
              <a:lnSpc>
                <a:spcPts val="2250"/>
              </a:lnSpc>
              <a:buSzPct val="100000"/>
              <a:buFont typeface="+mj-lt"/>
              <a:buAutoNum type="arabicPeriod" startAt="3"/>
            </a:pPr>
            <a:r>
              <a:rPr lang="en-US" sz="1400" b="1" dirty="0">
                <a:solidFill>
                  <a:srgbClr val="DAD8E9"/>
                </a:solidFill>
                <a:latin typeface="Mukta Light" pitchFamily="34" charset="0"/>
                <a:ea typeface="Mukta Light" pitchFamily="34" charset="-122"/>
                <a:cs typeface="Mukta Light" pitchFamily="34" charset="-120"/>
              </a:rPr>
              <a:t>Provide insights</a:t>
            </a:r>
            <a:pP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that will help businesses make data-driven decisions regarding expansion, marketing, and investment opportunities.</a:t>
            </a:r>
            <a:endParaRPr lang="en-US" sz="1400" dirty="0"/>
          </a:p>
        </p:txBody>
      </p:sp>
      <p:sp>
        <p:nvSpPr>
          <p:cNvPr id="22" name="Text 20"/>
          <p:cNvSpPr/>
          <p:nvPr/>
        </p:nvSpPr>
        <p:spPr>
          <a:xfrm>
            <a:off x="628174" y="6876931"/>
            <a:ext cx="13374053" cy="861536"/>
          </a:xfrm>
          <a:prstGeom prst="rect">
            <a:avLst/>
          </a:prstGeom>
          <a:noFill/>
          <a:ln/>
        </p:spPr>
        <p:txBody>
          <a:bodyPr wrap="square" lIns="0" tIns="0" rIns="0" bIns="0" rtlCol="0" anchor="t"/>
          <a:lstStyle/>
          <a:p>
            <a:pP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a:t>
            </a:r>
            <a:pP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
</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069782"/>
            <a:ext cx="10430828"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Data Preprocessing and Initial Analysis</a:t>
            </a:r>
            <a:endParaRPr lang="en-US" sz="4300" dirty="0"/>
          </a:p>
        </p:txBody>
      </p:sp>
      <p:sp>
        <p:nvSpPr>
          <p:cNvPr id="3" name="Text 1"/>
          <p:cNvSpPr/>
          <p:nvPr/>
        </p:nvSpPr>
        <p:spPr>
          <a:xfrm>
            <a:off x="864037" y="337268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Merging Datasets</a:t>
            </a:r>
            <a:endParaRPr lang="en-US" sz="2150" dirty="0"/>
          </a:p>
        </p:txBody>
      </p:sp>
      <p:sp>
        <p:nvSpPr>
          <p:cNvPr id="4" name="Text 2"/>
          <p:cNvSpPr/>
          <p:nvPr/>
        </p:nvSpPr>
        <p:spPr>
          <a:xfrm>
            <a:off x="864037" y="39624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We created a new dataset by merging supermarket and population data. Numeric data was converted to ordinal categories for profitability and population size.</a:t>
            </a:r>
            <a:endParaRPr lang="en-US" sz="1900" dirty="0"/>
          </a:p>
        </p:txBody>
      </p:sp>
      <p:sp>
        <p:nvSpPr>
          <p:cNvPr id="5" name="Text 3"/>
          <p:cNvSpPr/>
          <p:nvPr/>
        </p:nvSpPr>
        <p:spPr>
          <a:xfrm>
            <a:off x="5372695" y="3372683"/>
            <a:ext cx="3102293"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Per Capita Calculations</a:t>
            </a:r>
            <a:endParaRPr lang="en-US" sz="2150" dirty="0"/>
          </a:p>
        </p:txBody>
      </p:sp>
      <p:sp>
        <p:nvSpPr>
          <p:cNvPr id="6" name="Text 4"/>
          <p:cNvSpPr/>
          <p:nvPr/>
        </p:nvSpPr>
        <p:spPr>
          <a:xfrm>
            <a:off x="5372695" y="3962400"/>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We computed total sales per capita and total profit per capita to normalize data and enable easier comparison between states.</a:t>
            </a:r>
            <a:endParaRPr lang="en-US" sz="1900" dirty="0"/>
          </a:p>
        </p:txBody>
      </p:sp>
      <p:sp>
        <p:nvSpPr>
          <p:cNvPr id="7" name="Text 5"/>
          <p:cNvSpPr/>
          <p:nvPr/>
        </p:nvSpPr>
        <p:spPr>
          <a:xfrm>
            <a:off x="9881354" y="337268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Initial Rankings</a:t>
            </a:r>
            <a:endParaRPr lang="en-US" sz="2150" dirty="0"/>
          </a:p>
        </p:txBody>
      </p:sp>
      <p:sp>
        <p:nvSpPr>
          <p:cNvPr id="8" name="Text 6"/>
          <p:cNvSpPr/>
          <p:nvPr/>
        </p:nvSpPr>
        <p:spPr>
          <a:xfrm>
            <a:off x="9881354" y="39624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Initial rankings based on sales and profit per capita showed Delaware, Rhode Island, and Washington as potentially prime locations for superstores.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8299" y="532924"/>
            <a:ext cx="5351264" cy="538401"/>
          </a:xfrm>
          <a:prstGeom prst="rect">
            <a:avLst/>
          </a:prstGeom>
          <a:noFill/>
          <a:ln/>
        </p:spPr>
        <p:txBody>
          <a:bodyPr wrap="none" lIns="0" tIns="0" rIns="0" bIns="0" rtlCol="0" anchor="t"/>
          <a:lstStyle/>
          <a:p>
            <a:pPr indent="0" marL="0">
              <a:lnSpc>
                <a:spcPts val="4200"/>
              </a:lnSpc>
              <a:buNone/>
            </a:pPr>
            <a:r>
              <a:rPr lang="en-US" sz="3350" dirty="0">
                <a:solidFill>
                  <a:srgbClr val="C6BFEE"/>
                </a:solidFill>
                <a:latin typeface="Prompt Medium" pitchFamily="34" charset="0"/>
                <a:ea typeface="Prompt Medium" pitchFamily="34" charset="-122"/>
                <a:cs typeface="Prompt Medium" pitchFamily="34" charset="-120"/>
              </a:rPr>
              <a:t>Information Gain Analysis</a:t>
            </a:r>
            <a:endParaRPr lang="en-US" sz="3350" dirty="0"/>
          </a:p>
        </p:txBody>
      </p:sp>
      <p:sp>
        <p:nvSpPr>
          <p:cNvPr id="3" name="Shape 1"/>
          <p:cNvSpPr/>
          <p:nvPr/>
        </p:nvSpPr>
        <p:spPr>
          <a:xfrm>
            <a:off x="678299" y="1579959"/>
            <a:ext cx="339090" cy="339090"/>
          </a:xfrm>
          <a:prstGeom prst="roundRect">
            <a:avLst>
              <a:gd name="adj" fmla="val 24008"/>
            </a:avLst>
          </a:prstGeom>
          <a:solidFill>
            <a:srgbClr val="542C49"/>
          </a:solidFill>
          <a:ln w="7620">
            <a:solidFill>
              <a:srgbClr val="6D4562"/>
            </a:solidFill>
            <a:prstDash val="solid"/>
          </a:ln>
        </p:spPr>
      </p:sp>
      <p:sp>
        <p:nvSpPr>
          <p:cNvPr id="4" name="Text 2"/>
          <p:cNvSpPr/>
          <p:nvPr/>
        </p:nvSpPr>
        <p:spPr>
          <a:xfrm>
            <a:off x="1211104" y="1579959"/>
            <a:ext cx="2298383" cy="269200"/>
          </a:xfrm>
          <a:prstGeom prst="rect">
            <a:avLst/>
          </a:prstGeom>
          <a:noFill/>
          <a:ln/>
        </p:spPr>
        <p:txBody>
          <a:bodyPr wrap="none" lIns="0" tIns="0" rIns="0" bIns="0" rtlCol="0" anchor="t"/>
          <a:lstStyle/>
          <a:p>
            <a:pPr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High Information Gain</a:t>
            </a:r>
            <a:endParaRPr lang="en-US" sz="1650" dirty="0"/>
          </a:p>
        </p:txBody>
      </p:sp>
      <p:sp>
        <p:nvSpPr>
          <p:cNvPr id="5" name="Text 3"/>
          <p:cNvSpPr/>
          <p:nvPr/>
        </p:nvSpPr>
        <p:spPr>
          <a:xfrm>
            <a:off x="1211104" y="1965365"/>
            <a:ext cx="3762613" cy="930116"/>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Sales, discount, and profit variables showed the highest information gain, indicating strong correlation with profitability.</a:t>
            </a:r>
            <a:endParaRPr lang="en-US" sz="1500" dirty="0"/>
          </a:p>
        </p:txBody>
      </p:sp>
      <p:sp>
        <p:nvSpPr>
          <p:cNvPr id="6" name="Shape 4"/>
          <p:cNvSpPr/>
          <p:nvPr/>
        </p:nvSpPr>
        <p:spPr>
          <a:xfrm>
            <a:off x="5167432" y="1579959"/>
            <a:ext cx="339090" cy="339090"/>
          </a:xfrm>
          <a:prstGeom prst="roundRect">
            <a:avLst>
              <a:gd name="adj" fmla="val 24008"/>
            </a:avLst>
          </a:prstGeom>
          <a:solidFill>
            <a:srgbClr val="542C49"/>
          </a:solidFill>
          <a:ln w="7620">
            <a:solidFill>
              <a:srgbClr val="6D4562"/>
            </a:solidFill>
            <a:prstDash val="solid"/>
          </a:ln>
        </p:spPr>
      </p:sp>
      <p:sp>
        <p:nvSpPr>
          <p:cNvPr id="7" name="Text 5"/>
          <p:cNvSpPr/>
          <p:nvPr/>
        </p:nvSpPr>
        <p:spPr>
          <a:xfrm>
            <a:off x="5700236" y="1579959"/>
            <a:ext cx="2815233" cy="269200"/>
          </a:xfrm>
          <a:prstGeom prst="rect">
            <a:avLst/>
          </a:prstGeom>
          <a:noFill/>
          <a:ln/>
        </p:spPr>
        <p:txBody>
          <a:bodyPr wrap="none" lIns="0" tIns="0" rIns="0" bIns="0" rtlCol="0" anchor="t"/>
          <a:lstStyle/>
          <a:p>
            <a:pPr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Moderate Information Gain</a:t>
            </a:r>
            <a:endParaRPr lang="en-US" sz="1650" dirty="0"/>
          </a:p>
        </p:txBody>
      </p:sp>
      <p:sp>
        <p:nvSpPr>
          <p:cNvPr id="8" name="Text 6"/>
          <p:cNvSpPr/>
          <p:nvPr/>
        </p:nvSpPr>
        <p:spPr>
          <a:xfrm>
            <a:off x="5700236" y="1965365"/>
            <a:ext cx="3762613" cy="1240155"/>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Sub-Category and location variables (City, State, Postal Code) offered moderate information gain, suggesting potential usefulness for prediction.</a:t>
            </a:r>
            <a:endParaRPr lang="en-US" sz="1500" dirty="0"/>
          </a:p>
        </p:txBody>
      </p:sp>
      <p:sp>
        <p:nvSpPr>
          <p:cNvPr id="9" name="Shape 7"/>
          <p:cNvSpPr/>
          <p:nvPr/>
        </p:nvSpPr>
        <p:spPr>
          <a:xfrm>
            <a:off x="9656564" y="1579959"/>
            <a:ext cx="339090" cy="339090"/>
          </a:xfrm>
          <a:prstGeom prst="roundRect">
            <a:avLst>
              <a:gd name="adj" fmla="val 24008"/>
            </a:avLst>
          </a:prstGeom>
          <a:solidFill>
            <a:srgbClr val="542C49"/>
          </a:solidFill>
          <a:ln w="7620">
            <a:solidFill>
              <a:srgbClr val="6D4562"/>
            </a:solidFill>
            <a:prstDash val="solid"/>
          </a:ln>
        </p:spPr>
      </p:sp>
      <p:sp>
        <p:nvSpPr>
          <p:cNvPr id="10" name="Text 8"/>
          <p:cNvSpPr/>
          <p:nvPr/>
        </p:nvSpPr>
        <p:spPr>
          <a:xfrm>
            <a:off x="10189369" y="1579959"/>
            <a:ext cx="2225873" cy="269200"/>
          </a:xfrm>
          <a:prstGeom prst="rect">
            <a:avLst/>
          </a:prstGeom>
          <a:noFill/>
          <a:ln/>
        </p:spPr>
        <p:txBody>
          <a:bodyPr wrap="none" lIns="0" tIns="0" rIns="0" bIns="0" rtlCol="0" anchor="t"/>
          <a:lstStyle/>
          <a:p>
            <a:pPr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Low Information Gain</a:t>
            </a:r>
            <a:endParaRPr lang="en-US" sz="1650" dirty="0"/>
          </a:p>
        </p:txBody>
      </p:sp>
      <p:sp>
        <p:nvSpPr>
          <p:cNvPr id="11" name="Text 9"/>
          <p:cNvSpPr/>
          <p:nvPr/>
        </p:nvSpPr>
        <p:spPr>
          <a:xfrm>
            <a:off x="10189369" y="1965365"/>
            <a:ext cx="3762613" cy="930116"/>
          </a:xfrm>
          <a:prstGeom prst="rect">
            <a:avLst/>
          </a:prstGeom>
          <a:noFill/>
          <a:ln/>
        </p:spPr>
        <p:txBody>
          <a:bodyPr wrap="square" lIns="0" tIns="0" rIns="0" bIns="0" rtlCol="0" anchor="t"/>
          <a:lstStyle/>
          <a:p>
            <a:pPr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Many other categories showed minimal information gain, indicating limited usefulness for predicting profit.</a:t>
            </a:r>
            <a:endParaRPr lang="en-US" sz="1500" dirty="0"/>
          </a:p>
        </p:txBody>
      </p:sp>
      <p:pic>
        <p:nvPicPr>
          <p:cNvPr id="12" name="Image 0" descr="preencoded.png">    </p:cNvPr>
          <p:cNvPicPr>
            <a:picLocks noChangeAspect="1"/>
          </p:cNvPicPr>
          <p:nvPr/>
        </p:nvPicPr>
        <p:blipFill>
          <a:blip r:embed="rId1"/>
          <a:stretch>
            <a:fillRect/>
          </a:stretch>
        </p:blipFill>
        <p:spPr>
          <a:xfrm>
            <a:off x="678299" y="3423523"/>
            <a:ext cx="11037570" cy="42749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33938"/>
          </a:xfrm>
          <a:prstGeom prst="rect">
            <a:avLst/>
          </a:prstGeom>
        </p:spPr>
      </p:pic>
      <p:sp>
        <p:nvSpPr>
          <p:cNvPr id="3" name="Text 0"/>
          <p:cNvSpPr/>
          <p:nvPr/>
        </p:nvSpPr>
        <p:spPr>
          <a:xfrm>
            <a:off x="821412" y="3579376"/>
            <a:ext cx="5215890" cy="651986"/>
          </a:xfrm>
          <a:prstGeom prst="rect">
            <a:avLst/>
          </a:prstGeom>
          <a:noFill/>
          <a:ln/>
        </p:spPr>
        <p:txBody>
          <a:bodyPr wrap="none" lIns="0" tIns="0" rIns="0" bIns="0" rtlCol="0" anchor="t"/>
          <a:lstStyle/>
          <a:p>
            <a:pPr indent="0" marL="0">
              <a:lnSpc>
                <a:spcPts val="5100"/>
              </a:lnSpc>
              <a:buNone/>
            </a:pPr>
            <a:r>
              <a:rPr lang="en-US" sz="4100" dirty="0">
                <a:solidFill>
                  <a:srgbClr val="C6BFEE"/>
                </a:solidFill>
                <a:latin typeface="Prompt Medium" pitchFamily="34" charset="0"/>
                <a:ea typeface="Prompt Medium" pitchFamily="34" charset="-122"/>
                <a:cs typeface="Prompt Medium" pitchFamily="34" charset="-120"/>
              </a:rPr>
              <a:t>Clustering Analysis</a:t>
            </a:r>
            <a:endParaRPr lang="en-US" sz="4100" dirty="0"/>
          </a:p>
        </p:txBody>
      </p:sp>
      <p:sp>
        <p:nvSpPr>
          <p:cNvPr id="4" name="Shape 1"/>
          <p:cNvSpPr/>
          <p:nvPr/>
        </p:nvSpPr>
        <p:spPr>
          <a:xfrm>
            <a:off x="821412" y="4935498"/>
            <a:ext cx="12987576" cy="30480"/>
          </a:xfrm>
          <a:prstGeom prst="roundRect">
            <a:avLst>
              <a:gd name="adj" fmla="val 323430"/>
            </a:avLst>
          </a:prstGeom>
          <a:solidFill>
            <a:srgbClr val="6D4562"/>
          </a:solidFill>
          <a:ln/>
        </p:spPr>
      </p:sp>
      <p:sp>
        <p:nvSpPr>
          <p:cNvPr id="5" name="Shape 2"/>
          <p:cNvSpPr/>
          <p:nvPr/>
        </p:nvSpPr>
        <p:spPr>
          <a:xfrm>
            <a:off x="2892385" y="4935438"/>
            <a:ext cx="30480" cy="821412"/>
          </a:xfrm>
          <a:prstGeom prst="roundRect">
            <a:avLst>
              <a:gd name="adj" fmla="val 323430"/>
            </a:avLst>
          </a:prstGeom>
          <a:solidFill>
            <a:srgbClr val="6D4562"/>
          </a:solidFill>
          <a:ln/>
        </p:spPr>
      </p:sp>
      <p:sp>
        <p:nvSpPr>
          <p:cNvPr id="6" name="Shape 3"/>
          <p:cNvSpPr/>
          <p:nvPr/>
        </p:nvSpPr>
        <p:spPr>
          <a:xfrm>
            <a:off x="2643664" y="4671477"/>
            <a:ext cx="528042" cy="528042"/>
          </a:xfrm>
          <a:prstGeom prst="roundRect">
            <a:avLst>
              <a:gd name="adj" fmla="val 18669"/>
            </a:avLst>
          </a:prstGeom>
          <a:solidFill>
            <a:srgbClr val="542C49"/>
          </a:solidFill>
          <a:ln w="7620">
            <a:solidFill>
              <a:srgbClr val="6D4562"/>
            </a:solidFill>
            <a:prstDash val="solid"/>
          </a:ln>
        </p:spPr>
      </p:sp>
      <p:sp>
        <p:nvSpPr>
          <p:cNvPr id="7" name="Text 4"/>
          <p:cNvSpPr/>
          <p:nvPr/>
        </p:nvSpPr>
        <p:spPr>
          <a:xfrm>
            <a:off x="2849166" y="4778990"/>
            <a:ext cx="117038"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8" name="Text 5"/>
          <p:cNvSpPr/>
          <p:nvPr/>
        </p:nvSpPr>
        <p:spPr>
          <a:xfrm>
            <a:off x="1589842" y="5991701"/>
            <a:ext cx="2635687" cy="325874"/>
          </a:xfrm>
          <a:prstGeom prst="rect">
            <a:avLst/>
          </a:prstGeom>
          <a:noFill/>
          <a:ln/>
        </p:spPr>
        <p:txBody>
          <a:bodyPr wrap="none" lIns="0" tIns="0" rIns="0" bIns="0" rtlCol="0" anchor="t"/>
          <a:lstStyle/>
          <a:p>
            <a:pPr algn="ct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Data Standardization</a:t>
            </a:r>
            <a:endParaRPr lang="en-US" sz="2050" dirty="0"/>
          </a:p>
        </p:txBody>
      </p:sp>
      <p:sp>
        <p:nvSpPr>
          <p:cNvPr id="9" name="Text 6"/>
          <p:cNvSpPr/>
          <p:nvPr/>
        </p:nvSpPr>
        <p:spPr>
          <a:xfrm>
            <a:off x="1056084" y="6458307"/>
            <a:ext cx="3703320" cy="750808"/>
          </a:xfrm>
          <a:prstGeom prst="rect">
            <a:avLst/>
          </a:prstGeom>
          <a:noFill/>
          <a:ln/>
        </p:spPr>
        <p:txBody>
          <a:bodyPr wrap="square" lIns="0" tIns="0" rIns="0" bIns="0" rtlCol="0" anchor="t"/>
          <a:lstStyle/>
          <a:p>
            <a:pPr algn="ct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Used StandardScaler to normalize sales and profit per capita data.</a:t>
            </a:r>
            <a:endParaRPr lang="en-US" sz="1800" dirty="0"/>
          </a:p>
        </p:txBody>
      </p:sp>
      <p:sp>
        <p:nvSpPr>
          <p:cNvPr id="10" name="Shape 7"/>
          <p:cNvSpPr/>
          <p:nvPr/>
        </p:nvSpPr>
        <p:spPr>
          <a:xfrm>
            <a:off x="7299722" y="4935438"/>
            <a:ext cx="30480" cy="821412"/>
          </a:xfrm>
          <a:prstGeom prst="roundRect">
            <a:avLst>
              <a:gd name="adj" fmla="val 323430"/>
            </a:avLst>
          </a:prstGeom>
          <a:solidFill>
            <a:srgbClr val="6D4562"/>
          </a:solidFill>
          <a:ln/>
        </p:spPr>
      </p:sp>
      <p:sp>
        <p:nvSpPr>
          <p:cNvPr id="11" name="Shape 8"/>
          <p:cNvSpPr/>
          <p:nvPr/>
        </p:nvSpPr>
        <p:spPr>
          <a:xfrm>
            <a:off x="7051000" y="4671477"/>
            <a:ext cx="528042" cy="528042"/>
          </a:xfrm>
          <a:prstGeom prst="roundRect">
            <a:avLst>
              <a:gd name="adj" fmla="val 18669"/>
            </a:avLst>
          </a:prstGeom>
          <a:solidFill>
            <a:srgbClr val="542C49"/>
          </a:solidFill>
          <a:ln w="7620">
            <a:solidFill>
              <a:srgbClr val="6D4562"/>
            </a:solidFill>
            <a:prstDash val="solid"/>
          </a:ln>
        </p:spPr>
      </p:sp>
      <p:sp>
        <p:nvSpPr>
          <p:cNvPr id="12" name="Text 9"/>
          <p:cNvSpPr/>
          <p:nvPr/>
        </p:nvSpPr>
        <p:spPr>
          <a:xfrm>
            <a:off x="7223403" y="4778990"/>
            <a:ext cx="183118"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3" name="Text 10"/>
          <p:cNvSpPr/>
          <p:nvPr/>
        </p:nvSpPr>
        <p:spPr>
          <a:xfrm>
            <a:off x="5700832" y="5991701"/>
            <a:ext cx="3228618" cy="325874"/>
          </a:xfrm>
          <a:prstGeom prst="rect">
            <a:avLst/>
          </a:prstGeom>
          <a:noFill/>
          <a:ln/>
        </p:spPr>
        <p:txBody>
          <a:bodyPr wrap="none" lIns="0" tIns="0" rIns="0" bIns="0" rtlCol="0" anchor="t"/>
          <a:lstStyle/>
          <a:p>
            <a:pPr algn="ct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Dimensionality Reduction</a:t>
            </a:r>
            <a:endParaRPr lang="en-US" sz="2050" dirty="0"/>
          </a:p>
        </p:txBody>
      </p:sp>
      <p:sp>
        <p:nvSpPr>
          <p:cNvPr id="14" name="Text 11"/>
          <p:cNvSpPr/>
          <p:nvPr/>
        </p:nvSpPr>
        <p:spPr>
          <a:xfrm>
            <a:off x="5463421" y="6458307"/>
            <a:ext cx="3703439" cy="1126212"/>
          </a:xfrm>
          <a:prstGeom prst="rect">
            <a:avLst/>
          </a:prstGeom>
          <a:noFill/>
          <a:ln/>
        </p:spPr>
        <p:txBody>
          <a:bodyPr wrap="square" lIns="0" tIns="0" rIns="0" bIns="0" rtlCol="0" anchor="t"/>
          <a:lstStyle/>
          <a:p>
            <a:pPr algn="ct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Applied Principal Component Analysis (PCA) to reduce data to a single dimension.</a:t>
            </a:r>
            <a:endParaRPr lang="en-US" sz="1800" dirty="0"/>
          </a:p>
        </p:txBody>
      </p:sp>
      <p:sp>
        <p:nvSpPr>
          <p:cNvPr id="15" name="Shape 12"/>
          <p:cNvSpPr/>
          <p:nvPr/>
        </p:nvSpPr>
        <p:spPr>
          <a:xfrm>
            <a:off x="11707178" y="4935438"/>
            <a:ext cx="30480" cy="821412"/>
          </a:xfrm>
          <a:prstGeom prst="roundRect">
            <a:avLst>
              <a:gd name="adj" fmla="val 323430"/>
            </a:avLst>
          </a:prstGeom>
          <a:solidFill>
            <a:srgbClr val="6D4562"/>
          </a:solidFill>
          <a:ln/>
        </p:spPr>
      </p:sp>
      <p:sp>
        <p:nvSpPr>
          <p:cNvPr id="16" name="Shape 13"/>
          <p:cNvSpPr/>
          <p:nvPr/>
        </p:nvSpPr>
        <p:spPr>
          <a:xfrm>
            <a:off x="11458456" y="4671477"/>
            <a:ext cx="528042" cy="528042"/>
          </a:xfrm>
          <a:prstGeom prst="roundRect">
            <a:avLst>
              <a:gd name="adj" fmla="val 18669"/>
            </a:avLst>
          </a:prstGeom>
          <a:solidFill>
            <a:srgbClr val="542C49"/>
          </a:solidFill>
          <a:ln w="7620">
            <a:solidFill>
              <a:srgbClr val="6D4562"/>
            </a:solidFill>
            <a:prstDash val="solid"/>
          </a:ln>
        </p:spPr>
      </p:sp>
      <p:sp>
        <p:nvSpPr>
          <p:cNvPr id="17" name="Text 14"/>
          <p:cNvSpPr/>
          <p:nvPr/>
        </p:nvSpPr>
        <p:spPr>
          <a:xfrm>
            <a:off x="11631692" y="4778990"/>
            <a:ext cx="181570" cy="313015"/>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8" name="Text 15"/>
          <p:cNvSpPr/>
          <p:nvPr/>
        </p:nvSpPr>
        <p:spPr>
          <a:xfrm>
            <a:off x="10418564" y="5991701"/>
            <a:ext cx="2607945" cy="325874"/>
          </a:xfrm>
          <a:prstGeom prst="rect">
            <a:avLst/>
          </a:prstGeom>
          <a:noFill/>
          <a:ln/>
        </p:spPr>
        <p:txBody>
          <a:bodyPr wrap="none" lIns="0" tIns="0" rIns="0" bIns="0" rtlCol="0" anchor="t"/>
          <a:lstStyle/>
          <a:p>
            <a:pPr algn="ctr"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K-Means Clustering</a:t>
            </a:r>
            <a:endParaRPr lang="en-US" sz="2050" dirty="0"/>
          </a:p>
        </p:txBody>
      </p:sp>
      <p:sp>
        <p:nvSpPr>
          <p:cNvPr id="19" name="Text 16"/>
          <p:cNvSpPr/>
          <p:nvPr/>
        </p:nvSpPr>
        <p:spPr>
          <a:xfrm>
            <a:off x="9870877" y="6458307"/>
            <a:ext cx="3703439" cy="1126212"/>
          </a:xfrm>
          <a:prstGeom prst="rect">
            <a:avLst/>
          </a:prstGeom>
          <a:noFill/>
          <a:ln/>
        </p:spPr>
        <p:txBody>
          <a:bodyPr wrap="square" lIns="0" tIns="0" rIns="0" bIns="0" rtlCol="0" anchor="t"/>
          <a:lstStyle/>
          <a:p>
            <a:pPr algn="ctr"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Implemented K-Means algorithm with K=3 to group states into distinct clusters.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038231" y="540544"/>
            <a:ext cx="10553819" cy="6588443"/>
          </a:xfrm>
          <a:prstGeom prst="rect">
            <a:avLst/>
          </a:prstGeom>
        </p:spPr>
      </p:pic>
      <p:sp>
        <p:nvSpPr>
          <p:cNvPr id="3" name="Text 0"/>
          <p:cNvSpPr/>
          <p:nvPr/>
        </p:nvSpPr>
        <p:spPr>
          <a:xfrm>
            <a:off x="2952036" y="7423785"/>
            <a:ext cx="8726210" cy="327541"/>
          </a:xfrm>
          <a:prstGeom prst="rect">
            <a:avLst/>
          </a:prstGeom>
          <a:noFill/>
          <a:ln/>
        </p:spPr>
        <p:txBody>
          <a:bodyPr wrap="none" lIns="0" tIns="0" rIns="0" bIns="0" rtlCol="0" anchor="t"/>
          <a:lstStyle/>
          <a:p>
            <a:pPr algn="ctr" indent="0" marL="0">
              <a:lnSpc>
                <a:spcPts val="2550"/>
              </a:lnSpc>
              <a:buNone/>
            </a:pPr>
            <a:r>
              <a:rPr lang="en-US" sz="2050" b="1" dirty="0">
                <a:solidFill>
                  <a:srgbClr val="5CC97B"/>
                </a:solidFill>
                <a:latin typeface="Prompt Medium" pitchFamily="34" charset="0"/>
                <a:ea typeface="Prompt Medium" pitchFamily="34" charset="-122"/>
                <a:cs typeface="Prompt Medium" pitchFamily="34" charset="-120"/>
              </a:rPr>
              <a:t> Delaware</a:t>
            </a:r>
            <a:pPr algn="ctr" indent="0" marL="0">
              <a:lnSpc>
                <a:spcPts val="2550"/>
              </a:lnSpc>
              <a:buNone/>
            </a:pPr>
            <a:r>
              <a:rPr lang="en-US" sz="2050" dirty="0">
                <a:solidFill>
                  <a:srgbClr val="C6BFEE"/>
                </a:solidFill>
                <a:latin typeface="Prompt Medium" pitchFamily="34" charset="0"/>
                <a:ea typeface="Prompt Medium" pitchFamily="34" charset="-122"/>
                <a:cs typeface="Prompt Medium" pitchFamily="34" charset="-120"/>
              </a:rPr>
              <a:t> and </a:t>
            </a:r>
            <a:pPr algn="ctr" indent="0" marL="0">
              <a:lnSpc>
                <a:spcPts val="2550"/>
              </a:lnSpc>
              <a:buNone/>
            </a:pPr>
            <a:r>
              <a:rPr lang="en-US" sz="2050" b="1" dirty="0">
                <a:solidFill>
                  <a:srgbClr val="5CC97B"/>
                </a:solidFill>
                <a:latin typeface="Prompt Medium" pitchFamily="34" charset="0"/>
                <a:ea typeface="Prompt Medium" pitchFamily="34" charset="-122"/>
                <a:cs typeface="Prompt Medium" pitchFamily="34" charset="-120"/>
              </a:rPr>
              <a:t>Rhode Island</a:t>
            </a:r>
            <a:pPr algn="ctr" indent="0" marL="0">
              <a:lnSpc>
                <a:spcPts val="2550"/>
              </a:lnSpc>
              <a:buNone/>
            </a:pPr>
            <a:r>
              <a:rPr lang="en-US" sz="2050" dirty="0">
                <a:solidFill>
                  <a:srgbClr val="C6BFEE"/>
                </a:solidFill>
                <a:latin typeface="Prompt Medium" pitchFamily="34" charset="0"/>
                <a:ea typeface="Prompt Medium" pitchFamily="34" charset="-122"/>
                <a:cs typeface="Prompt Medium" pitchFamily="34" charset="-120"/>
              </a:rPr>
              <a:t> were clustered as </a:t>
            </a:r>
            <a:pPr algn="ctr" indent="0" marL="0">
              <a:lnSpc>
                <a:spcPts val="2550"/>
              </a:lnSpc>
              <a:buNone/>
            </a:pPr>
            <a:r>
              <a:rPr lang="en-US" sz="2050" b="1" dirty="0">
                <a:solidFill>
                  <a:srgbClr val="C6BFEE"/>
                </a:solidFill>
                <a:latin typeface="Prompt Medium" pitchFamily="34" charset="0"/>
                <a:ea typeface="Prompt Medium" pitchFamily="34" charset="-122"/>
                <a:cs typeface="Prompt Medium" pitchFamily="34" charset="-120"/>
              </a:rPr>
              <a:t>High profit potential</a:t>
            </a:r>
            <a:endParaRPr lang="en-US" sz="2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156692"/>
            <a:ext cx="12902327" cy="59160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81276" y="535305"/>
            <a:ext cx="10462260" cy="6608207"/>
          </a:xfrm>
          <a:prstGeom prst="rect">
            <a:avLst/>
          </a:prstGeom>
        </p:spPr>
      </p:pic>
      <p:sp>
        <p:nvSpPr>
          <p:cNvPr id="3" name="Text 0"/>
          <p:cNvSpPr/>
          <p:nvPr/>
        </p:nvSpPr>
        <p:spPr>
          <a:xfrm>
            <a:off x="2230279" y="7435453"/>
            <a:ext cx="10169723" cy="324445"/>
          </a:xfrm>
          <a:prstGeom prst="rect">
            <a:avLst/>
          </a:prstGeom>
          <a:noFill/>
          <a:ln/>
        </p:spPr>
        <p:txBody>
          <a:bodyPr wrap="none" lIns="0" tIns="0" rIns="0" bIns="0" rtlCol="0" anchor="t"/>
          <a:lstStyle/>
          <a:p>
            <a:pPr algn="ctr" indent="0" marL="0">
              <a:lnSpc>
                <a:spcPts val="2550"/>
              </a:lnSpc>
              <a:buNone/>
            </a:pPr>
            <a:r>
              <a:rPr lang="en-US" sz="2000" b="1" dirty="0">
                <a:solidFill>
                  <a:srgbClr val="5CC97B"/>
                </a:solidFill>
                <a:latin typeface="Prompt Medium" pitchFamily="34" charset="0"/>
                <a:ea typeface="Prompt Medium" pitchFamily="34" charset="-122"/>
                <a:cs typeface="Prompt Medium" pitchFamily="34" charset="-120"/>
              </a:rPr>
              <a:t>Delaware</a:t>
            </a:r>
            <a:pPr algn="ctr" indent="0" marL="0">
              <a:lnSpc>
                <a:spcPts val="2550"/>
              </a:lnSpc>
              <a:buNone/>
            </a:pPr>
            <a:r>
              <a:rPr lang="en-US" sz="2000" b="1" dirty="0">
                <a:solidFill>
                  <a:srgbClr val="FFFFFF"/>
                </a:solidFill>
                <a:latin typeface="Prompt Medium" pitchFamily="34" charset="0"/>
                <a:ea typeface="Prompt Medium" pitchFamily="34" charset="-122"/>
                <a:cs typeface="Prompt Medium" pitchFamily="34" charset="-120"/>
              </a:rPr>
              <a:t>,</a:t>
            </a:r>
            <a:pPr algn="ctr" indent="0" marL="0">
              <a:lnSpc>
                <a:spcPts val="2550"/>
              </a:lnSpc>
              <a:buNone/>
            </a:pPr>
            <a:r>
              <a:rPr lang="en-US" sz="2000" b="1" dirty="0">
                <a:solidFill>
                  <a:srgbClr val="5CC97B"/>
                </a:solidFill>
                <a:latin typeface="Prompt Medium" pitchFamily="34" charset="0"/>
                <a:ea typeface="Prompt Medium" pitchFamily="34" charset="-122"/>
                <a:cs typeface="Prompt Medium" pitchFamily="34" charset="-120"/>
              </a:rPr>
              <a:t> Rhode Island</a:t>
            </a:r>
            <a:pPr algn="ctr" indent="0" marL="0">
              <a:lnSpc>
                <a:spcPts val="2550"/>
              </a:lnSpc>
              <a:buNone/>
            </a:pPr>
            <a:r>
              <a:rPr lang="en-US" sz="2000" b="1" dirty="0">
                <a:solidFill>
                  <a:srgbClr val="FFFFFF"/>
                </a:solidFill>
                <a:latin typeface="Prompt Medium" pitchFamily="34" charset="0"/>
                <a:ea typeface="Prompt Medium" pitchFamily="34" charset="-122"/>
                <a:cs typeface="Prompt Medium" pitchFamily="34" charset="-120"/>
              </a:rPr>
              <a:t> </a:t>
            </a:r>
            <a:pPr algn="ctr" indent="0" marL="0">
              <a:lnSpc>
                <a:spcPts val="2550"/>
              </a:lnSpc>
              <a:buNone/>
            </a:pPr>
            <a:r>
              <a:rPr lang="en-US" sz="2000" dirty="0">
                <a:solidFill>
                  <a:srgbClr val="C6BFEE"/>
                </a:solidFill>
                <a:latin typeface="Prompt Medium" pitchFamily="34" charset="0"/>
                <a:ea typeface="Prompt Medium" pitchFamily="34" charset="-122"/>
                <a:cs typeface="Prompt Medium" pitchFamily="34" charset="-120"/>
              </a:rPr>
              <a:t>and </a:t>
            </a:r>
            <a:pPr algn="ctr" indent="0" marL="0">
              <a:lnSpc>
                <a:spcPts val="2550"/>
              </a:lnSpc>
              <a:buNone/>
            </a:pPr>
            <a:r>
              <a:rPr lang="en-US" sz="2000" b="1" dirty="0">
                <a:solidFill>
                  <a:srgbClr val="5CC97B"/>
                </a:solidFill>
                <a:latin typeface="Prompt Medium" pitchFamily="34" charset="0"/>
                <a:ea typeface="Prompt Medium" pitchFamily="34" charset="-122"/>
                <a:cs typeface="Prompt Medium" pitchFamily="34" charset="-120"/>
              </a:rPr>
              <a:t>Washington</a:t>
            </a:r>
            <a:pPr algn="ctr" indent="0" marL="0">
              <a:lnSpc>
                <a:spcPts val="2550"/>
              </a:lnSpc>
              <a:buNone/>
            </a:pPr>
            <a:r>
              <a:rPr lang="en-US" sz="2000" dirty="0">
                <a:solidFill>
                  <a:srgbClr val="C6BFEE"/>
                </a:solidFill>
                <a:latin typeface="Prompt Medium" pitchFamily="34" charset="0"/>
                <a:ea typeface="Prompt Medium" pitchFamily="34" charset="-122"/>
                <a:cs typeface="Prompt Medium" pitchFamily="34" charset="-120"/>
              </a:rPr>
              <a:t> were clustered as </a:t>
            </a:r>
            <a:pPr algn="ctr" indent="0" marL="0">
              <a:lnSpc>
                <a:spcPts val="2550"/>
              </a:lnSpc>
              <a:buNone/>
            </a:pPr>
            <a:r>
              <a:rPr lang="en-US" sz="2000" b="1" dirty="0">
                <a:solidFill>
                  <a:srgbClr val="C6BFEE"/>
                </a:solidFill>
                <a:latin typeface="Prompt Medium" pitchFamily="34" charset="0"/>
                <a:ea typeface="Prompt Medium" pitchFamily="34" charset="-122"/>
                <a:cs typeface="Prompt Medium" pitchFamily="34" charset="-120"/>
              </a:rPr>
              <a:t>High sales potential</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156692"/>
            <a:ext cx="12902327" cy="59160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2025-02-27T02:32:33Z</dcterms:created>
  <dcterms:modified xsi:type="dcterms:W3CDTF">2025-02-27T02:32:33Z</dcterms:modified>
</cp:coreProperties>
</file>